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7"/>
  </p:notesMasterIdLst>
  <p:handoutMasterIdLst>
    <p:handoutMasterId r:id="rId28"/>
  </p:handoutMasterIdLst>
  <p:sldIdLst>
    <p:sldId id="289" r:id="rId5"/>
    <p:sldId id="286" r:id="rId6"/>
    <p:sldId id="293" r:id="rId7"/>
    <p:sldId id="271" r:id="rId8"/>
    <p:sldId id="270" r:id="rId9"/>
    <p:sldId id="273" r:id="rId10"/>
    <p:sldId id="310" r:id="rId11"/>
    <p:sldId id="312" r:id="rId12"/>
    <p:sldId id="294" r:id="rId13"/>
    <p:sldId id="295" r:id="rId14"/>
    <p:sldId id="313" r:id="rId15"/>
    <p:sldId id="296" r:id="rId16"/>
    <p:sldId id="297" r:id="rId17"/>
    <p:sldId id="291" r:id="rId18"/>
    <p:sldId id="299" r:id="rId19"/>
    <p:sldId id="300" r:id="rId20"/>
    <p:sldId id="314" r:id="rId21"/>
    <p:sldId id="315" r:id="rId22"/>
    <p:sldId id="301" r:id="rId23"/>
    <p:sldId id="316" r:id="rId24"/>
    <p:sldId id="290"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BE3E2E-D499-45C8-AB58-EFCD62864164}" v="686" dt="2019-12-08T23:06:01.839"/>
    <p1510:client id="{A7A04ABD-55F3-450C-9B3D-35B0966B1A98}" v="458" dt="2019-12-08T21:25:08.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63367" autoAdjust="0"/>
  </p:normalViewPr>
  <p:slideViewPr>
    <p:cSldViewPr snapToGrid="0">
      <p:cViewPr varScale="1">
        <p:scale>
          <a:sx n="43" d="100"/>
          <a:sy n="43" d="100"/>
        </p:scale>
        <p:origin x="1454" y="18"/>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12/7/2019</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755055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234779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Aharoni" panose="02010803020104030203" pitchFamily="2" charset="-79"/>
                <a:cs typeface="Aharoni" panose="02010803020104030203" pitchFamily="2" charset="-79"/>
              </a:rPr>
              <a:t>Feature engineering is the process of using domain knowledge of the data to create features that make machine learning algorithms work.</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If feature engineering is done correctly, it increases the predictive power of machine learning algorithms by creating features from raw data that help facilitate the machine learning process.</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Feature tool helps a user to find some features that are necessary for mathematical calculation like </a:t>
            </a:r>
            <a:r>
              <a:rPr lang="en-US" dirty="0" err="1">
                <a:solidFill>
                  <a:schemeClr val="bg1"/>
                </a:solidFill>
                <a:latin typeface="Aharoni" panose="02010803020104030203" pitchFamily="2" charset="-79"/>
                <a:cs typeface="Aharoni" panose="02010803020104030203" pitchFamily="2" charset="-79"/>
              </a:rPr>
              <a:t>avg,min,max,count</a:t>
            </a:r>
            <a:r>
              <a:rPr lang="en-US" dirty="0">
                <a:solidFill>
                  <a:schemeClr val="bg1"/>
                </a:solidFill>
                <a:latin typeface="Aharoni" panose="02010803020104030203" pitchFamily="2" charset="-79"/>
                <a:cs typeface="Aharoni" panose="02010803020104030203" pitchFamily="2" charset="-79"/>
              </a:rPr>
              <a:t> etc. </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Feature tool have a lots of limitation like you need to pass proper entities before gaining features out of it. </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If a user needs to find some function related to </a:t>
            </a:r>
            <a:r>
              <a:rPr lang="en-US" dirty="0" err="1">
                <a:solidFill>
                  <a:schemeClr val="bg1"/>
                </a:solidFill>
                <a:latin typeface="Aharoni" panose="02010803020104030203" pitchFamily="2" charset="-79"/>
                <a:cs typeface="Aharoni" panose="02010803020104030203" pitchFamily="2" charset="-79"/>
              </a:rPr>
              <a:t>maths</a:t>
            </a:r>
            <a:r>
              <a:rPr lang="en-US" dirty="0">
                <a:solidFill>
                  <a:schemeClr val="bg1"/>
                </a:solidFill>
                <a:latin typeface="Aharoni" panose="02010803020104030203" pitchFamily="2" charset="-79"/>
                <a:cs typeface="Aharoni" panose="02010803020104030203" pitchFamily="2" charset="-79"/>
              </a:rPr>
              <a:t> then feature tool is useful. Feature tool works well only with the numeric data. </a:t>
            </a:r>
          </a:p>
          <a:p>
            <a:endParaRPr lang="en-US" dirty="0">
              <a:solidFill>
                <a:schemeClr val="bg1"/>
              </a:solidFill>
              <a:latin typeface="Aharoni" panose="02010803020104030203" pitchFamily="2" charset="-79"/>
              <a:cs typeface="Aharoni" panose="02010803020104030203" pitchFamily="2" charset="-79"/>
            </a:endParaRPr>
          </a:p>
          <a:p>
            <a:r>
              <a:rPr lang="en-US" dirty="0">
                <a:solidFill>
                  <a:schemeClr val="bg1"/>
                </a:solidFill>
                <a:latin typeface="Aharoni" panose="02010803020104030203" pitchFamily="2" charset="-79"/>
                <a:cs typeface="Aharoni" panose="02010803020104030203" pitchFamily="2" charset="-79"/>
              </a:rPr>
              <a:t>A user needs to decide manually first what features he need and the pass the primitives </a:t>
            </a:r>
            <a:r>
              <a:rPr lang="en-US" dirty="0" err="1">
                <a:solidFill>
                  <a:schemeClr val="bg1"/>
                </a:solidFill>
                <a:latin typeface="Aharoni" panose="02010803020104030203" pitchFamily="2" charset="-79"/>
                <a:cs typeface="Aharoni" panose="02010803020104030203" pitchFamily="2" charset="-79"/>
              </a:rPr>
              <a:t>accordingly.In</a:t>
            </a:r>
            <a:r>
              <a:rPr lang="en-US" dirty="0">
                <a:solidFill>
                  <a:schemeClr val="bg1"/>
                </a:solidFill>
                <a:latin typeface="Aharoni" panose="02010803020104030203" pitchFamily="2" charset="-79"/>
                <a:cs typeface="Aharoni" panose="02010803020104030203" pitchFamily="2" charset="-79"/>
              </a:rPr>
              <a:t> short it is manually feature selection .</a:t>
            </a:r>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24458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9100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3141029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854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2392090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170353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421577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275536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LendingClub</a:t>
            </a:r>
            <a:r>
              <a:rPr lang="en-US" sz="1200" b="0" i="0" u="none" strike="noStrike" kern="1200" baseline="0" dirty="0">
                <a:solidFill>
                  <a:schemeClr val="tx1"/>
                </a:solidFill>
                <a:latin typeface="+mn-lt"/>
                <a:ea typeface="+mn-ea"/>
                <a:cs typeface="+mn-cs"/>
              </a:rPr>
              <a:t> is a US peer-to-peer lending company. The company claims that $15.98 billion in loans had been originated through its platform up to December 31, 2015. Lending Club enables borrowers to create unsecured personal loans between $1,000 and $40,000.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standard loan period is three years. Investors can search and browse the loan listings on Lending Club website and select loans that they want to invest in based on the information supplied about the borrower, amount of loan, loan grade, and loan purpose. Investors make money from interest.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Lending Club makes money by charging borrowers an origination fee and investors a service fee. </a:t>
            </a:r>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solidFill>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2758083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55656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With the release of Lending club data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want to leverage this dataset to understand credit risk, borrowing patterns, investment opportunities and to understand consumer choice and behaviors.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dataset is a gold mine to teach data science</a:t>
            </a:r>
          </a:p>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133513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data from the company website, as of September of 2019, there are more than 53 billions in loan issued. </a:t>
            </a:r>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335417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138227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86244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209653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12/7/2019</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12/7/2019</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12/7/2019</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12/7/2019</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12/7/2019</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12/7/2019</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12/7/2019</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12/7/2019</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12/7/2019</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notesSlide" Target="../notesSlides/notesSlide18.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0.png"/><Relationship Id="rId5" Type="http://schemas.openxmlformats.org/officeDocument/2006/relationships/image" Target="../media/image15.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1.jp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LENDING CLUB </a:t>
            </a:r>
            <a:br>
              <a:rPr lang="en-US" sz="5000" dirty="0">
                <a:solidFill>
                  <a:schemeClr val="bg1"/>
                </a:solidFill>
              </a:rPr>
            </a:br>
            <a:r>
              <a:rPr lang="en-US" sz="5000" dirty="0">
                <a:solidFill>
                  <a:schemeClr val="bg1"/>
                </a:solidFill>
              </a:rPr>
              <a:t>MIS 636-901 </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3254286" y="4195409"/>
            <a:ext cx="5680887" cy="882001"/>
          </a:xfrm>
          <a:solidFill>
            <a:schemeClr val="accent2">
              <a:alpha val="90000"/>
            </a:schemeClr>
          </a:solidFill>
        </p:spPr>
        <p:txBody>
          <a:bodyPr anchor="ctr" anchorCtr="0">
            <a:normAutofit lnSpcReduction="10000"/>
          </a:bodyPr>
          <a:lstStyle/>
          <a:p>
            <a:r>
              <a:rPr lang="en-US" i="0" dirty="0"/>
              <a:t>Group 5</a:t>
            </a:r>
          </a:p>
          <a:p>
            <a:r>
              <a:rPr lang="en-US" i="0" dirty="0"/>
              <a:t>Apurva </a:t>
            </a:r>
            <a:r>
              <a:rPr lang="en-US" i="0" dirty="0" err="1"/>
              <a:t>Tawde</a:t>
            </a:r>
            <a:r>
              <a:rPr lang="en-US" i="0" dirty="0"/>
              <a:t> and Trinh Nguyen</a:t>
            </a:r>
            <a:endParaRPr lang="en-US" sz="2500" b="1" i="0" spc="65" dirty="0">
              <a:solidFill>
                <a:schemeClr val="accent1"/>
              </a:solidFill>
              <a:cs typeface="Arial"/>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7" name="Recorded Sound">
            <a:hlinkClick r:id="" action="ppaction://media"/>
            <a:extLst>
              <a:ext uri="{FF2B5EF4-FFF2-40B4-BE49-F238E27FC236}">
                <a16:creationId xmlns:a16="http://schemas.microsoft.com/office/drawing/2014/main" id="{9863BE63-4ED5-4BF3-BEAB-D4D53034BC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83060" y="6451600"/>
            <a:ext cx="406400" cy="406400"/>
          </a:xfrm>
          <a:prstGeom prst="rect">
            <a:avLst/>
          </a:prstGeom>
        </p:spPr>
      </p:pic>
    </p:spTree>
    <p:extLst>
      <p:ext uri="{BB962C8B-B14F-4D97-AF65-F5344CB8AC3E}">
        <p14:creationId xmlns:p14="http://schemas.microsoft.com/office/powerpoint/2010/main" val="10935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p:txBody>
          <a:bodyPr/>
          <a:lstStyle/>
          <a:p>
            <a:r>
              <a:rPr lang="en-US" dirty="0">
                <a:solidFill>
                  <a:schemeClr val="bg1"/>
                </a:solidFill>
              </a:rPr>
              <a:t>CORRELATION PLOT</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10</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944410" y="1345847"/>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8" name="Picture 7" descr="A close up of a map&#10;&#10;Description automatically generated">
            <a:extLst>
              <a:ext uri="{FF2B5EF4-FFF2-40B4-BE49-F238E27FC236}">
                <a16:creationId xmlns:a16="http://schemas.microsoft.com/office/drawing/2014/main" id="{0E75EE38-8D5C-499B-9D7C-83FA7012C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391" y="434417"/>
            <a:ext cx="6260638" cy="6058455"/>
          </a:xfrm>
          <a:prstGeom prst="rect">
            <a:avLst/>
          </a:prstGeom>
        </p:spPr>
      </p:pic>
      <p:sp>
        <p:nvSpPr>
          <p:cNvPr id="10" name="TextBox 9">
            <a:extLst>
              <a:ext uri="{FF2B5EF4-FFF2-40B4-BE49-F238E27FC236}">
                <a16:creationId xmlns:a16="http://schemas.microsoft.com/office/drawing/2014/main" id="{51F563DD-D3EA-477E-AE83-97DC69553A86}"/>
              </a:ext>
            </a:extLst>
          </p:cNvPr>
          <p:cNvSpPr txBox="1"/>
          <p:nvPr/>
        </p:nvSpPr>
        <p:spPr>
          <a:xfrm>
            <a:off x="1128692" y="1935364"/>
            <a:ext cx="4171718" cy="2246769"/>
          </a:xfrm>
          <a:prstGeom prst="rect">
            <a:avLst/>
          </a:prstGeom>
          <a:solidFill>
            <a:schemeClr val="bg1"/>
          </a:solidFill>
          <a:ln>
            <a:solidFill>
              <a:schemeClr val="bg1"/>
            </a:solidFill>
          </a:ln>
        </p:spPr>
        <p:txBody>
          <a:bodyPr wrap="square" rtlCol="0">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b="1" dirty="0" err="1">
                <a:latin typeface="Calibri" panose="020F0502020204030204" pitchFamily="34" charset="0"/>
                <a:cs typeface="Calibri" panose="020F0502020204030204" pitchFamily="34" charset="0"/>
              </a:rPr>
              <a:t>Loan_amt</a:t>
            </a:r>
            <a:r>
              <a:rPr lang="en-US" altLang="en-US" sz="2000" b="1" dirty="0">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is highly correlated with </a:t>
            </a:r>
            <a:r>
              <a:rPr lang="en-US" altLang="en-US" sz="2000" dirty="0" err="1">
                <a:latin typeface="Calibri" panose="020F0502020204030204" pitchFamily="34" charset="0"/>
                <a:cs typeface="Calibri" panose="020F0502020204030204" pitchFamily="34" charset="0"/>
              </a:rPr>
              <a:t>funded_amnt</a:t>
            </a:r>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funded_amnt_inv</a:t>
            </a:r>
            <a:r>
              <a:rPr lang="en-US" altLang="en-US" sz="2000" dirty="0">
                <a:latin typeface="Calibri" panose="020F0502020204030204" pitchFamily="34" charset="0"/>
                <a:cs typeface="Calibri" panose="020F0502020204030204" pitchFamily="34" charset="0"/>
              </a:rPr>
              <a:t>, installment, </a:t>
            </a:r>
            <a:r>
              <a:rPr lang="en-US" altLang="en-US" sz="2000" dirty="0" err="1">
                <a:latin typeface="Calibri" panose="020F0502020204030204" pitchFamily="34" charset="0"/>
                <a:cs typeface="Calibri" panose="020F0502020204030204" pitchFamily="34" charset="0"/>
              </a:rPr>
              <a:t>out_prncp</a:t>
            </a:r>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out_prncp_inv</a:t>
            </a:r>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total_rec_int</a:t>
            </a:r>
            <a:endParaRPr lang="en-US" altLang="en-US" sz="2000" dirty="0">
              <a:latin typeface="Calibri" panose="020F0502020204030204" pitchFamily="34" charset="0"/>
              <a:cs typeface="Calibri" panose="020F0502020204030204" pitchFamily="34"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err="1">
                <a:latin typeface="Calibri" panose="020F0502020204030204" pitchFamily="34" charset="0"/>
                <a:cs typeface="Calibri" panose="020F0502020204030204" pitchFamily="34" charset="0"/>
              </a:rPr>
              <a:t>int_rate</a:t>
            </a:r>
            <a:r>
              <a:rPr lang="en-US" altLang="en-US" sz="2000" b="1" dirty="0">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is highly correlated to </a:t>
            </a:r>
            <a:r>
              <a:rPr lang="en-US" altLang="en-US" sz="2000" dirty="0" err="1">
                <a:latin typeface="Calibri" panose="020F0502020204030204" pitchFamily="34" charset="0"/>
                <a:cs typeface="Calibri" panose="020F0502020204030204" pitchFamily="34" charset="0"/>
              </a:rPr>
              <a:t>int_round</a:t>
            </a:r>
            <a:endParaRPr lang="en-US" altLang="en-US" sz="2000" dirty="0">
              <a:latin typeface="Calibri" panose="020F0502020204030204" pitchFamily="34" charset="0"/>
              <a:cs typeface="Calibri" panose="020F0502020204030204" pitchFamily="34" charset="0"/>
            </a:endParaRPr>
          </a:p>
          <a:p>
            <a:pPr marL="342900" lvl="0" indent="-342900" eaLnBrk="0" fontAlgn="base" hangingPunct="0">
              <a:spcBef>
                <a:spcPct val="0"/>
              </a:spcBef>
              <a:spcAft>
                <a:spcPct val="0"/>
              </a:spcAft>
              <a:buFont typeface="Arial" panose="020B0604020202020204" pitchFamily="34" charset="0"/>
              <a:buChar char="•"/>
            </a:pPr>
            <a:endParaRPr lang="en-US" altLang="en-US" sz="2000" b="1" dirty="0">
              <a:latin typeface="Calibri" panose="020F0502020204030204" pitchFamily="34" charset="0"/>
              <a:cs typeface="Calibri" panose="020F0502020204030204" pitchFamily="34" charset="0"/>
            </a:endParaRPr>
          </a:p>
        </p:txBody>
      </p:sp>
      <p:pic>
        <p:nvPicPr>
          <p:cNvPr id="2" name="Recorded Sound">
            <a:hlinkClick r:id="" action="ppaction://media"/>
            <a:extLst>
              <a:ext uri="{FF2B5EF4-FFF2-40B4-BE49-F238E27FC236}">
                <a16:creationId xmlns:a16="http://schemas.microsoft.com/office/drawing/2014/main" id="{2AD7AE17-154E-4061-9134-39555074C7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0163" y="6336827"/>
            <a:ext cx="406400" cy="406400"/>
          </a:xfrm>
          <a:prstGeom prst="rect">
            <a:avLst/>
          </a:prstGeom>
        </p:spPr>
      </p:pic>
    </p:spTree>
    <p:extLst>
      <p:ext uri="{BB962C8B-B14F-4D97-AF65-F5344CB8AC3E}">
        <p14:creationId xmlns:p14="http://schemas.microsoft.com/office/powerpoint/2010/main" val="792525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DATA CLEANING</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Content Placeholder 6">
            <a:extLst>
              <a:ext uri="{FF2B5EF4-FFF2-40B4-BE49-F238E27FC236}">
                <a16:creationId xmlns:a16="http://schemas.microsoft.com/office/drawing/2014/main" id="{ECC3E2F3-CD7B-4653-A54E-954EF0B83CB4}"/>
              </a:ext>
            </a:extLst>
          </p:cNvPr>
          <p:cNvSpPr txBox="1">
            <a:spLocks/>
          </p:cNvSpPr>
          <p:nvPr/>
        </p:nvSpPr>
        <p:spPr bwMode="white">
          <a:xfrm>
            <a:off x="927187" y="1763431"/>
            <a:ext cx="3148965" cy="3331138"/>
          </a:xfrm>
          <a:prstGeom prst="round1Rect">
            <a:avLst/>
          </a:prstGeom>
          <a:solidFill>
            <a:schemeClr val="accent2">
              <a:lumMod val="7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2000" b="1" dirty="0">
                <a:solidFill>
                  <a:schemeClr val="bg1"/>
                </a:solidFill>
              </a:rPr>
              <a:t>Data Cleansing</a:t>
            </a:r>
          </a:p>
          <a:p>
            <a:pPr marL="12700">
              <a:lnSpc>
                <a:spcPct val="120000"/>
              </a:lnSpc>
              <a:spcBef>
                <a:spcPts val="600"/>
              </a:spcBef>
            </a:pPr>
            <a:r>
              <a:rPr lang="en-US" altLang="en-US" i="1" spc="-15" dirty="0">
                <a:solidFill>
                  <a:schemeClr val="bg2">
                    <a:lumMod val="20000"/>
                    <a:lumOff val="80000"/>
                  </a:schemeClr>
                </a:solidFill>
                <a:cs typeface="Arial"/>
              </a:rPr>
              <a:t>We drop 20 columns with more than 50% of missing values </a:t>
            </a:r>
          </a:p>
          <a:p>
            <a:pPr marL="12700">
              <a:lnSpc>
                <a:spcPct val="120000"/>
              </a:lnSpc>
              <a:spcBef>
                <a:spcPts val="600"/>
              </a:spcBef>
            </a:pPr>
            <a:r>
              <a:rPr lang="en-US" altLang="en-US" i="1" spc="-15" dirty="0">
                <a:solidFill>
                  <a:schemeClr val="bg2">
                    <a:lumMod val="20000"/>
                    <a:lumOff val="80000"/>
                  </a:schemeClr>
                </a:solidFill>
                <a:cs typeface="Arial"/>
              </a:rPr>
              <a:t>We convert 8 categorical variables to dummy variables</a:t>
            </a:r>
          </a:p>
        </p:txBody>
      </p:sp>
      <p:sp>
        <p:nvSpPr>
          <p:cNvPr id="10" name="Content Placeholder 6">
            <a:extLst>
              <a:ext uri="{FF2B5EF4-FFF2-40B4-BE49-F238E27FC236}">
                <a16:creationId xmlns:a16="http://schemas.microsoft.com/office/drawing/2014/main" id="{4C834994-D87F-477D-BCE9-6DCF493FFCF1}"/>
              </a:ext>
            </a:extLst>
          </p:cNvPr>
          <p:cNvSpPr txBox="1">
            <a:spLocks/>
          </p:cNvSpPr>
          <p:nvPr/>
        </p:nvSpPr>
        <p:spPr bwMode="white">
          <a:xfrm>
            <a:off x="4671187" y="1763431"/>
            <a:ext cx="3148965" cy="3331138"/>
          </a:xfrm>
          <a:prstGeom prst="round1Rect">
            <a:avLst/>
          </a:prstGeom>
          <a:solidFill>
            <a:schemeClr val="accent2">
              <a:lumMod val="7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2000" b="1" dirty="0">
                <a:solidFill>
                  <a:schemeClr val="bg1"/>
                </a:solidFill>
              </a:rPr>
              <a:t>MICE</a:t>
            </a:r>
          </a:p>
          <a:p>
            <a:pPr marR="5080">
              <a:lnSpc>
                <a:spcPct val="100000"/>
              </a:lnSpc>
              <a:spcBef>
                <a:spcPts val="600"/>
              </a:spcBef>
            </a:pPr>
            <a:r>
              <a:rPr lang="en-US" i="1" spc="-15" dirty="0">
                <a:solidFill>
                  <a:schemeClr val="bg2">
                    <a:lumMod val="20000"/>
                    <a:lumOff val="80000"/>
                  </a:schemeClr>
                </a:solidFill>
                <a:cs typeface="Arial"/>
              </a:rPr>
              <a:t>MICE is "multiple imputation by chained equations". Basically, missing data is predicted by observed data, using a sequential algorithm that is allowed to proceed to convergence. </a:t>
            </a:r>
          </a:p>
        </p:txBody>
      </p:sp>
      <p:sp>
        <p:nvSpPr>
          <p:cNvPr id="11" name="Content Placeholder 6">
            <a:extLst>
              <a:ext uri="{FF2B5EF4-FFF2-40B4-BE49-F238E27FC236}">
                <a16:creationId xmlns:a16="http://schemas.microsoft.com/office/drawing/2014/main" id="{F8C1DBBE-7026-4029-A2B8-2075366F2DC8}"/>
              </a:ext>
            </a:extLst>
          </p:cNvPr>
          <p:cNvSpPr txBox="1">
            <a:spLocks/>
          </p:cNvSpPr>
          <p:nvPr/>
        </p:nvSpPr>
        <p:spPr bwMode="white">
          <a:xfrm>
            <a:off x="8290639" y="1763431"/>
            <a:ext cx="3148965" cy="3331138"/>
          </a:xfrm>
          <a:prstGeom prst="round1Rect">
            <a:avLst/>
          </a:prstGeom>
          <a:solidFill>
            <a:schemeClr val="accent2">
              <a:lumMod val="7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2000" b="1" dirty="0">
                <a:solidFill>
                  <a:schemeClr val="bg1"/>
                </a:solidFill>
              </a:rPr>
              <a:t>Normalization</a:t>
            </a:r>
          </a:p>
          <a:p>
            <a:pPr marR="5080">
              <a:lnSpc>
                <a:spcPct val="100000"/>
              </a:lnSpc>
              <a:spcBef>
                <a:spcPts val="600"/>
              </a:spcBef>
            </a:pPr>
            <a:r>
              <a:rPr lang="en-US" sz="1400" i="1" spc="-15" dirty="0">
                <a:solidFill>
                  <a:schemeClr val="bg2">
                    <a:lumMod val="20000"/>
                    <a:lumOff val="80000"/>
                  </a:schemeClr>
                </a:solidFill>
                <a:cs typeface="Arial"/>
              </a:rPr>
              <a:t>Science we have multiple variables with different scales it was necessary that we normalize the data </a:t>
            </a:r>
            <a:endParaRPr lang="en-US" sz="1800" i="1" spc="-15" dirty="0">
              <a:solidFill>
                <a:schemeClr val="bg2">
                  <a:lumMod val="20000"/>
                  <a:lumOff val="80000"/>
                </a:schemeClr>
              </a:solidFill>
              <a:cs typeface="Arial"/>
            </a:endParaRPr>
          </a:p>
        </p:txBody>
      </p:sp>
      <p:pic>
        <p:nvPicPr>
          <p:cNvPr id="4" name="audio slide 11">
            <a:hlinkClick r:id="" action="ppaction://media"/>
            <a:extLst>
              <a:ext uri="{FF2B5EF4-FFF2-40B4-BE49-F238E27FC236}">
                <a16:creationId xmlns:a16="http://schemas.microsoft.com/office/drawing/2014/main" id="{C9252533-B48F-4645-915A-622EC81B6D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9392" y="6174902"/>
            <a:ext cx="430212" cy="430212"/>
          </a:xfrm>
          <a:prstGeom prst="rect">
            <a:avLst/>
          </a:prstGeom>
        </p:spPr>
      </p:pic>
    </p:spTree>
    <p:extLst>
      <p:ext uri="{BB962C8B-B14F-4D97-AF65-F5344CB8AC3E}">
        <p14:creationId xmlns:p14="http://schemas.microsoft.com/office/powerpoint/2010/main" val="2793592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5">
            <a:alphaModFix amt="50000"/>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FEATURE ENGINEERING</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0F25D7A7-C656-42F7-ACB6-57549FC40E97}"/>
              </a:ext>
            </a:extLst>
          </p:cNvPr>
          <p:cNvSpPr txBox="1"/>
          <p:nvPr/>
        </p:nvSpPr>
        <p:spPr>
          <a:xfrm>
            <a:off x="595839" y="2136219"/>
            <a:ext cx="1061463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j-lt"/>
                <a:cs typeface="Aharoni" panose="02010803020104030203" pitchFamily="2" charset="-79"/>
              </a:rPr>
              <a:t>Feature engineering is the process of using domain knowledge of the data to create features that make machine learning algorithms work.</a:t>
            </a:r>
          </a:p>
          <a:p>
            <a:pPr marL="342900" indent="-342900">
              <a:buFont typeface="Arial" panose="020B0604020202020204" pitchFamily="34" charset="0"/>
              <a:buChar char="•"/>
            </a:pPr>
            <a:endParaRPr lang="en-US" sz="2000" dirty="0">
              <a:solidFill>
                <a:schemeClr val="bg1"/>
              </a:solidFill>
              <a:latin typeface="+mj-lt"/>
              <a:cs typeface="Aharoni" panose="02010803020104030203" pitchFamily="2" charset="-79"/>
            </a:endParaRPr>
          </a:p>
          <a:p>
            <a:pPr marL="342900" indent="-342900">
              <a:buFont typeface="Arial" panose="020B0604020202020204" pitchFamily="34" charset="0"/>
              <a:buChar char="•"/>
            </a:pPr>
            <a:r>
              <a:rPr lang="en-US" sz="2000" dirty="0">
                <a:solidFill>
                  <a:schemeClr val="bg1"/>
                </a:solidFill>
                <a:latin typeface="+mj-lt"/>
                <a:cs typeface="Aharoni" panose="02010803020104030203" pitchFamily="2" charset="-79"/>
              </a:rPr>
              <a:t>If feature engineering is done correctly, it increases the predictive power of machine learning algorithms by creating features from raw data that help facilitate the machine learning process.</a:t>
            </a:r>
          </a:p>
          <a:p>
            <a:pPr marL="342900" indent="-342900">
              <a:buFont typeface="Arial" panose="020B0604020202020204" pitchFamily="34" charset="0"/>
              <a:buChar char="•"/>
            </a:pPr>
            <a:endParaRPr lang="en-US" sz="2000" dirty="0">
              <a:solidFill>
                <a:schemeClr val="bg1"/>
              </a:solidFill>
              <a:latin typeface="+mj-lt"/>
              <a:cs typeface="Aharoni" panose="02010803020104030203" pitchFamily="2" charset="-79"/>
            </a:endParaRPr>
          </a:p>
        </p:txBody>
      </p:sp>
      <p:pic>
        <p:nvPicPr>
          <p:cNvPr id="4" name="Recorded Sound">
            <a:hlinkClick r:id="" action="ppaction://media"/>
            <a:extLst>
              <a:ext uri="{FF2B5EF4-FFF2-40B4-BE49-F238E27FC236}">
                <a16:creationId xmlns:a16="http://schemas.microsoft.com/office/drawing/2014/main" id="{C98A59DD-6312-449E-B9CD-9CBFE80495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59767" y="6195942"/>
            <a:ext cx="406400" cy="406400"/>
          </a:xfrm>
          <a:prstGeom prst="rect">
            <a:avLst/>
          </a:prstGeom>
        </p:spPr>
      </p:pic>
    </p:spTree>
    <p:extLst>
      <p:ext uri="{BB962C8B-B14F-4D97-AF65-F5344CB8AC3E}">
        <p14:creationId xmlns:p14="http://schemas.microsoft.com/office/powerpoint/2010/main" val="3575647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FEATURE SELECTION USING LASSO</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098" name="Picture 2">
            <a:extLst>
              <a:ext uri="{FF2B5EF4-FFF2-40B4-BE49-F238E27FC236}">
                <a16:creationId xmlns:a16="http://schemas.microsoft.com/office/drawing/2014/main" id="{0E1CABCD-1105-4649-BA5C-11F18A076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590927" y="-1804983"/>
            <a:ext cx="5157786" cy="118538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7FDD6-A95D-440E-ADC9-BFBABBB908C5}"/>
              </a:ext>
            </a:extLst>
          </p:cNvPr>
          <p:cNvSpPr txBox="1"/>
          <p:nvPr/>
        </p:nvSpPr>
        <p:spPr>
          <a:xfrm>
            <a:off x="8030592" y="4579114"/>
            <a:ext cx="3323208" cy="1938992"/>
          </a:xfrm>
          <a:prstGeom prst="rect">
            <a:avLst/>
          </a:prstGeom>
          <a:noFill/>
          <a:ln>
            <a:solidFill>
              <a:schemeClr val="bg1"/>
            </a:solidFill>
          </a:ln>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solidFill>
                  <a:srgbClr val="000000"/>
                </a:solidFill>
                <a:latin typeface="+mj-lt"/>
              </a:rPr>
              <a:t>Lasso picked 82 variables and eliminated the other 9 variables</a:t>
            </a:r>
          </a:p>
          <a:p>
            <a:pPr lvl="0" eaLnBrk="0" fontAlgn="base" hangingPunct="0">
              <a:spcBef>
                <a:spcPct val="0"/>
              </a:spcBef>
              <a:spcAft>
                <a:spcPct val="0"/>
              </a:spcAft>
            </a:pPr>
            <a:endParaRPr lang="en-US" altLang="en-US" sz="1600" dirty="0">
              <a:solidFill>
                <a:srgbClr val="000000"/>
              </a:solidFill>
              <a:latin typeface="+mj-lt"/>
            </a:endParaRPr>
          </a:p>
          <a:p>
            <a:pPr marL="285750" lvl="0" indent="-285750" eaLnBrk="0" fontAlgn="base" hangingPunct="0">
              <a:spcBef>
                <a:spcPct val="0"/>
              </a:spcBef>
              <a:spcAft>
                <a:spcPct val="0"/>
              </a:spcAft>
              <a:buFont typeface="Arial" panose="020B0604020202020204" pitchFamily="34" charset="0"/>
              <a:buChar char="•"/>
            </a:pPr>
            <a:r>
              <a:rPr lang="en-US" altLang="en-US" sz="1600" dirty="0">
                <a:solidFill>
                  <a:srgbClr val="000000"/>
                </a:solidFill>
                <a:latin typeface="+mj-lt"/>
              </a:rPr>
              <a:t>Out of which only 15 variables were further selected to build model</a:t>
            </a:r>
          </a:p>
          <a:p>
            <a:pPr marL="285750" lvl="0" indent="-285750" eaLnBrk="0" fontAlgn="base" hangingPunct="0">
              <a:spcBef>
                <a:spcPct val="0"/>
              </a:spcBef>
              <a:spcAft>
                <a:spcPct val="0"/>
              </a:spcAft>
              <a:buFont typeface="Arial" panose="020B0604020202020204" pitchFamily="34" charset="0"/>
              <a:buChar char="•"/>
            </a:pPr>
            <a:r>
              <a:rPr lang="en-US" altLang="en-US" sz="800" dirty="0">
                <a:solidFill>
                  <a:srgbClr val="000000"/>
                </a:solidFill>
                <a:latin typeface="+mj-lt"/>
              </a:rPr>
              <a:t>('grade_C','grade_D','</a:t>
            </a:r>
            <a:r>
              <a:rPr lang="en-US" altLang="en-US" sz="800" dirty="0" err="1">
                <a:solidFill>
                  <a:srgbClr val="000000"/>
                </a:solidFill>
                <a:latin typeface="+mj-lt"/>
              </a:rPr>
              <a:t>grade_E</a:t>
            </a:r>
            <a:r>
              <a:rPr lang="en-US" altLang="en-US" sz="800" dirty="0">
                <a:solidFill>
                  <a:srgbClr val="000000"/>
                </a:solidFill>
                <a:latin typeface="+mj-lt"/>
              </a:rPr>
              <a:t>', 'grade_F','grade_G','</a:t>
            </a:r>
            <a:r>
              <a:rPr lang="en-US" altLang="en-US" sz="800" dirty="0" err="1">
                <a:solidFill>
                  <a:srgbClr val="000000"/>
                </a:solidFill>
                <a:latin typeface="+mj-lt"/>
              </a:rPr>
              <a:t>total_rec_int</a:t>
            </a:r>
            <a:r>
              <a:rPr lang="en-US" altLang="en-US" sz="800" dirty="0">
                <a:solidFill>
                  <a:srgbClr val="000000"/>
                </a:solidFill>
                <a:latin typeface="+mj-lt"/>
              </a:rPr>
              <a:t>',      'total_pymnt_inv','funded_amnt_inv','sub_grade_B5','sub_grade_C5','sub_grade_C4','sub_grade_B4','sub_grade_D5','sub_grade_C3’)</a:t>
            </a:r>
          </a:p>
        </p:txBody>
      </p:sp>
      <p:sp>
        <p:nvSpPr>
          <p:cNvPr id="7" name="Rectangle 4">
            <a:extLst>
              <a:ext uri="{FF2B5EF4-FFF2-40B4-BE49-F238E27FC236}">
                <a16:creationId xmlns:a16="http://schemas.microsoft.com/office/drawing/2014/main" id="{8AE64EC5-33A2-4F76-837C-62C2EE15E898}"/>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Slide 13">
            <a:hlinkClick r:id="" action="ppaction://media"/>
            <a:extLst>
              <a:ext uri="{FF2B5EF4-FFF2-40B4-BE49-F238E27FC236}">
                <a16:creationId xmlns:a16="http://schemas.microsoft.com/office/drawing/2014/main" id="{93F28140-DFB6-4621-AD5C-53D887D42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24360" y="177799"/>
            <a:ext cx="203200" cy="203200"/>
          </a:xfrm>
          <a:prstGeom prst="rect">
            <a:avLst/>
          </a:prstGeom>
        </p:spPr>
      </p:pic>
    </p:spTree>
    <p:extLst>
      <p:ext uri="{BB962C8B-B14F-4D97-AF65-F5344CB8AC3E}">
        <p14:creationId xmlns:p14="http://schemas.microsoft.com/office/powerpoint/2010/main" val="42206389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2222">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a:normAutofit/>
          </a:bodyPr>
          <a:lstStyle/>
          <a:p>
            <a:r>
              <a:rPr lang="en-US" dirty="0"/>
              <a:t>LINEAR REGRESSION</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4" name="Rectangle 3">
            <a:extLst>
              <a:ext uri="{FF2B5EF4-FFF2-40B4-BE49-F238E27FC236}">
                <a16:creationId xmlns:a16="http://schemas.microsoft.com/office/drawing/2014/main" id="{AD39D096-C87A-4096-8E8C-6439C9C6C3A2}"/>
              </a:ext>
            </a:extLst>
          </p:cNvPr>
          <p:cNvSpPr/>
          <p:nvPr/>
        </p:nvSpPr>
        <p:spPr>
          <a:xfrm>
            <a:off x="9262009" y="1896206"/>
            <a:ext cx="2759452" cy="1600438"/>
          </a:xfrm>
          <a:prstGeom prst="rect">
            <a:avLst/>
          </a:prstGeom>
          <a:solidFill>
            <a:schemeClr val="accent1"/>
          </a:solidFill>
        </p:spPr>
        <p:txBody>
          <a:bodyPr wrap="square" anchor="ctr" anchorCtr="0">
            <a:noAutofit/>
          </a:bodyPr>
          <a:lstStyle/>
          <a:p>
            <a:pPr marL="237490">
              <a:lnSpc>
                <a:spcPct val="100000"/>
              </a:lnSpc>
              <a:spcBef>
                <a:spcPts val="1055"/>
              </a:spcBef>
            </a:pPr>
            <a:r>
              <a:rPr lang="en-US" sz="1200" b="1" i="1" spc="-15" dirty="0">
                <a:solidFill>
                  <a:schemeClr val="tx2">
                    <a:alpha val="70000"/>
                  </a:schemeClr>
                </a:solidFill>
                <a:cs typeface="Arial"/>
              </a:rPr>
              <a:t>Linear regression is used to predict a quantitative response Y from the predictor variable X.</a:t>
            </a:r>
          </a:p>
          <a:p>
            <a:pPr marL="237490">
              <a:lnSpc>
                <a:spcPct val="100000"/>
              </a:lnSpc>
              <a:spcBef>
                <a:spcPts val="1055"/>
              </a:spcBef>
            </a:pPr>
            <a:r>
              <a:rPr lang="en-US" sz="1200" b="1" i="1" spc="-15" dirty="0">
                <a:solidFill>
                  <a:schemeClr val="tx2">
                    <a:alpha val="70000"/>
                  </a:schemeClr>
                </a:solidFill>
                <a:cs typeface="Arial"/>
              </a:rPr>
              <a:t>It is made with an assumption that there's a linear relationship between X and Y.</a:t>
            </a:r>
          </a:p>
        </p:txBody>
      </p:sp>
      <p:sp>
        <p:nvSpPr>
          <p:cNvPr id="10" name="TextBox 9">
            <a:extLst>
              <a:ext uri="{FF2B5EF4-FFF2-40B4-BE49-F238E27FC236}">
                <a16:creationId xmlns:a16="http://schemas.microsoft.com/office/drawing/2014/main" id="{8636129C-FBCA-40C9-8DC2-CDB20F155E02}"/>
              </a:ext>
            </a:extLst>
          </p:cNvPr>
          <p:cNvSpPr txBox="1"/>
          <p:nvPr/>
        </p:nvSpPr>
        <p:spPr>
          <a:xfrm>
            <a:off x="327213" y="1866542"/>
            <a:ext cx="10887559" cy="2031325"/>
          </a:xfrm>
          <a:prstGeom prst="rect">
            <a:avLst/>
          </a:prstGeom>
          <a:noFill/>
        </p:spPr>
        <p:txBody>
          <a:bodyPr wrap="square" rtlCol="0">
            <a:spAutoFit/>
          </a:bodyPr>
          <a:lstStyle/>
          <a:p>
            <a:r>
              <a:rPr lang="en-US" sz="1400" dirty="0">
                <a:solidFill>
                  <a:srgbClr val="FFC000"/>
                </a:solidFill>
                <a:latin typeface="+mj-lt"/>
              </a:rPr>
              <a:t>Parameters used by us :</a:t>
            </a:r>
          </a:p>
          <a:p>
            <a:r>
              <a:rPr lang="en-US" sz="1400" dirty="0">
                <a:solidFill>
                  <a:srgbClr val="FFC000"/>
                </a:solidFill>
                <a:latin typeface="+mj-lt"/>
              </a:rPr>
              <a:t>Y = </a:t>
            </a:r>
            <a:r>
              <a:rPr lang="en-US" sz="1400" dirty="0" err="1">
                <a:solidFill>
                  <a:schemeClr val="bg1"/>
                </a:solidFill>
                <a:latin typeface="+mj-lt"/>
              </a:rPr>
              <a:t>int_rate</a:t>
            </a:r>
            <a:endParaRPr lang="en-US" sz="1400" dirty="0">
              <a:solidFill>
                <a:schemeClr val="bg1"/>
              </a:solidFill>
              <a:latin typeface="+mj-lt"/>
            </a:endParaRPr>
          </a:p>
          <a:p>
            <a:endParaRPr lang="en-US" sz="1400" dirty="0">
              <a:solidFill>
                <a:srgbClr val="FFC000"/>
              </a:solidFill>
              <a:latin typeface="+mj-lt"/>
            </a:endParaRPr>
          </a:p>
          <a:p>
            <a:r>
              <a:rPr lang="en-US" sz="1400" dirty="0">
                <a:solidFill>
                  <a:srgbClr val="FFC000"/>
                </a:solidFill>
                <a:latin typeface="+mj-lt"/>
              </a:rPr>
              <a:t>X = </a:t>
            </a:r>
            <a:r>
              <a:rPr lang="en-US" sz="1400" dirty="0" err="1">
                <a:solidFill>
                  <a:schemeClr val="bg1"/>
                </a:solidFill>
                <a:latin typeface="+mj-lt"/>
              </a:rPr>
              <a:t>grade_C,grade_D,grade_E</a:t>
            </a:r>
            <a:r>
              <a:rPr lang="en-US" sz="1400" dirty="0">
                <a:solidFill>
                  <a:schemeClr val="bg1"/>
                </a:solidFill>
                <a:latin typeface="+mj-lt"/>
              </a:rPr>
              <a:t>, grade_F,grade_G,total_rec_int,total_pymnt_inv,funded_amnt_inv,sub_grade_B5, sub_grade_B4,sub_grade_C5,sub_grade_C4,sub_grade_C3,sub_grade_D5</a:t>
            </a:r>
          </a:p>
          <a:p>
            <a:endParaRPr lang="en-US" sz="1400" dirty="0">
              <a:solidFill>
                <a:srgbClr val="FFC000"/>
              </a:solidFill>
              <a:latin typeface="+mj-lt"/>
            </a:endParaRPr>
          </a:p>
          <a:p>
            <a:r>
              <a:rPr lang="en-US" sz="1400" dirty="0">
                <a:solidFill>
                  <a:srgbClr val="FFC000"/>
                </a:solidFill>
                <a:latin typeface="+mj-lt"/>
              </a:rPr>
              <a:t>Alpha = </a:t>
            </a:r>
            <a:r>
              <a:rPr lang="en-US" sz="1400" dirty="0">
                <a:solidFill>
                  <a:schemeClr val="bg1"/>
                </a:solidFill>
                <a:latin typeface="+mj-lt"/>
              </a:rPr>
              <a:t>1</a:t>
            </a:r>
          </a:p>
          <a:p>
            <a:endParaRPr lang="en-US" sz="1400" dirty="0">
              <a:solidFill>
                <a:schemeClr val="bg1"/>
              </a:solidFill>
              <a:latin typeface="+mj-lt"/>
            </a:endParaRPr>
          </a:p>
          <a:p>
            <a:r>
              <a:rPr lang="en-US" sz="1400" dirty="0">
                <a:solidFill>
                  <a:srgbClr val="FFC000"/>
                </a:solidFill>
                <a:latin typeface="+mj-lt"/>
              </a:rPr>
              <a:t>Train &amp; Test 	Data Split :</a:t>
            </a:r>
            <a:r>
              <a:rPr lang="en-US" sz="1400" dirty="0">
                <a:solidFill>
                  <a:schemeClr val="bg1"/>
                </a:solidFill>
                <a:latin typeface="+mj-lt"/>
              </a:rPr>
              <a:t> 60% &amp; 40%</a:t>
            </a:r>
          </a:p>
        </p:txBody>
      </p:sp>
      <p:sp>
        <p:nvSpPr>
          <p:cNvPr id="6" name="Content Placeholder 5">
            <a:extLst>
              <a:ext uri="{FF2B5EF4-FFF2-40B4-BE49-F238E27FC236}">
                <a16:creationId xmlns:a16="http://schemas.microsoft.com/office/drawing/2014/main" id="{0CBB614F-5AA6-4D14-A1B3-F839B82288EE}"/>
              </a:ext>
            </a:extLst>
          </p:cNvPr>
          <p:cNvSpPr>
            <a:spLocks noGrp="1"/>
          </p:cNvSpPr>
          <p:nvPr>
            <p:ph sz="half" idx="1"/>
          </p:nvPr>
        </p:nvSpPr>
        <p:spPr/>
        <p:txBody>
          <a:bodyPr/>
          <a:lstStyle/>
          <a:p>
            <a:endParaRPr lang="en-US" dirty="0"/>
          </a:p>
        </p:txBody>
      </p:sp>
      <p:pic>
        <p:nvPicPr>
          <p:cNvPr id="7" name="Picture 6">
            <a:extLst>
              <a:ext uri="{FF2B5EF4-FFF2-40B4-BE49-F238E27FC236}">
                <a16:creationId xmlns:a16="http://schemas.microsoft.com/office/drawing/2014/main" id="{11EE875A-76AE-435C-B656-475BD1EAD4D4}"/>
              </a:ext>
            </a:extLst>
          </p:cNvPr>
          <p:cNvPicPr>
            <a:picLocks noChangeAspect="1"/>
          </p:cNvPicPr>
          <p:nvPr/>
        </p:nvPicPr>
        <p:blipFill>
          <a:blip r:embed="rId5"/>
          <a:stretch>
            <a:fillRect/>
          </a:stretch>
        </p:blipFill>
        <p:spPr>
          <a:xfrm>
            <a:off x="714374" y="4171950"/>
            <a:ext cx="6315075" cy="1838325"/>
          </a:xfrm>
          <a:prstGeom prst="rect">
            <a:avLst/>
          </a:prstGeom>
        </p:spPr>
      </p:pic>
      <p:pic>
        <p:nvPicPr>
          <p:cNvPr id="9" name="Slide 14">
            <a:hlinkClick r:id="" action="ppaction://media"/>
            <a:extLst>
              <a:ext uri="{FF2B5EF4-FFF2-40B4-BE49-F238E27FC236}">
                <a16:creationId xmlns:a16="http://schemas.microsoft.com/office/drawing/2014/main" id="{55BCDF39-0845-4857-BBB7-0E7198D568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8844" y="37230"/>
            <a:ext cx="655789" cy="655789"/>
          </a:xfrm>
          <a:prstGeom prst="rect">
            <a:avLst/>
          </a:prstGeom>
        </p:spPr>
      </p:pic>
    </p:spTree>
    <p:extLst>
      <p:ext uri="{BB962C8B-B14F-4D97-AF65-F5344CB8AC3E}">
        <p14:creationId xmlns:p14="http://schemas.microsoft.com/office/powerpoint/2010/main" val="2212090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RESIDUALS &amp; MAPE After 5-fold Cross Validation</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6146" name="Picture 2">
            <a:extLst>
              <a:ext uri="{FF2B5EF4-FFF2-40B4-BE49-F238E27FC236}">
                <a16:creationId xmlns:a16="http://schemas.microsoft.com/office/drawing/2014/main" id="{1E354C18-4DFE-4232-A1FF-664C1D4FC6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87" y="1511151"/>
            <a:ext cx="4806035" cy="4663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C088E6-ECA5-4FB7-A287-B87A297DBEEA}"/>
              </a:ext>
            </a:extLst>
          </p:cNvPr>
          <p:cNvPicPr>
            <a:picLocks noChangeAspect="1"/>
          </p:cNvPicPr>
          <p:nvPr/>
        </p:nvPicPr>
        <p:blipFill>
          <a:blip r:embed="rId6"/>
          <a:stretch>
            <a:fillRect/>
          </a:stretch>
        </p:blipFill>
        <p:spPr>
          <a:xfrm>
            <a:off x="6141297" y="1647824"/>
            <a:ext cx="6003751" cy="895350"/>
          </a:xfrm>
          <a:prstGeom prst="rect">
            <a:avLst/>
          </a:prstGeom>
        </p:spPr>
      </p:pic>
      <p:sp>
        <p:nvSpPr>
          <p:cNvPr id="10" name="TextBox 9">
            <a:extLst>
              <a:ext uri="{FF2B5EF4-FFF2-40B4-BE49-F238E27FC236}">
                <a16:creationId xmlns:a16="http://schemas.microsoft.com/office/drawing/2014/main" id="{560FE301-A1DB-41B1-8278-3A830EAFE824}"/>
              </a:ext>
            </a:extLst>
          </p:cNvPr>
          <p:cNvSpPr txBox="1"/>
          <p:nvPr/>
        </p:nvSpPr>
        <p:spPr>
          <a:xfrm>
            <a:off x="6311328" y="2774126"/>
            <a:ext cx="5113909" cy="2062103"/>
          </a:xfrm>
          <a:prstGeom prst="rect">
            <a:avLst/>
          </a:prstGeom>
          <a:noFill/>
          <a:ln>
            <a:solidFill>
              <a:schemeClr val="bg1"/>
            </a:solidFill>
          </a:ln>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solidFill>
                  <a:srgbClr val="000000"/>
                </a:solidFill>
              </a:rPr>
              <a:t>MAPE IS</a:t>
            </a:r>
            <a:r>
              <a:rPr lang="en-US" sz="1600" dirty="0">
                <a:solidFill>
                  <a:srgbClr val="000000"/>
                </a:solidFill>
              </a:rPr>
              <a:t> mean absolute percentage deviation (MAPD), is a measure of prediction accuracy of a forecasting method</a:t>
            </a:r>
          </a:p>
          <a:p>
            <a:pPr marL="285750" lvl="0" indent="-285750" eaLnBrk="0" fontAlgn="base" hangingPunct="0">
              <a:spcBef>
                <a:spcPct val="0"/>
              </a:spcBef>
              <a:spcAft>
                <a:spcPct val="0"/>
              </a:spcAft>
              <a:buFont typeface="Arial" panose="020B0604020202020204" pitchFamily="34" charset="0"/>
              <a:buChar char="•"/>
            </a:pPr>
            <a:r>
              <a:rPr lang="en-US" altLang="en-US" sz="1600" dirty="0">
                <a:solidFill>
                  <a:srgbClr val="000000"/>
                </a:solidFill>
              </a:rPr>
              <a:t>When we plot the residual plot you can see the data is randomly scattered around 0 horizontal line which means the model is a good fit</a:t>
            </a:r>
          </a:p>
          <a:p>
            <a:pPr marL="285750" lvl="0" indent="-285750" eaLnBrk="0" fontAlgn="base" hangingPunct="0">
              <a:spcBef>
                <a:spcPct val="0"/>
              </a:spcBef>
              <a:spcAft>
                <a:spcPct val="0"/>
              </a:spcAft>
              <a:buFont typeface="Arial" panose="020B0604020202020204" pitchFamily="34" charset="0"/>
              <a:buChar char="•"/>
            </a:pPr>
            <a:r>
              <a:rPr lang="en-US" altLang="en-US" sz="1600" dirty="0">
                <a:solidFill>
                  <a:srgbClr val="000000"/>
                </a:solidFill>
              </a:rPr>
              <a:t>We then apply 5-fold cross validation, the MAPE value changes by 0.01</a:t>
            </a:r>
          </a:p>
        </p:txBody>
      </p:sp>
      <p:pic>
        <p:nvPicPr>
          <p:cNvPr id="5" name="Slide 15">
            <a:hlinkClick r:id="" action="ppaction://media"/>
            <a:extLst>
              <a:ext uri="{FF2B5EF4-FFF2-40B4-BE49-F238E27FC236}">
                <a16:creationId xmlns:a16="http://schemas.microsoft.com/office/drawing/2014/main" id="{EC95F90C-0DC0-4113-8EF0-F27ECF19D6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83662" y="6100092"/>
            <a:ext cx="675060" cy="675060"/>
          </a:xfrm>
          <a:prstGeom prst="rect">
            <a:avLst/>
          </a:prstGeom>
        </p:spPr>
      </p:pic>
    </p:spTree>
    <p:extLst>
      <p:ext uri="{BB962C8B-B14F-4D97-AF65-F5344CB8AC3E}">
        <p14:creationId xmlns:p14="http://schemas.microsoft.com/office/powerpoint/2010/main" val="3238497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a:normAutofit/>
          </a:bodyPr>
          <a:lstStyle/>
          <a:p>
            <a:r>
              <a:rPr lang="en-US" dirty="0"/>
              <a:t>RANDOM FOREST</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4" name="Rectangle 3">
            <a:extLst>
              <a:ext uri="{FF2B5EF4-FFF2-40B4-BE49-F238E27FC236}">
                <a16:creationId xmlns:a16="http://schemas.microsoft.com/office/drawing/2014/main" id="{AD39D096-C87A-4096-8E8C-6439C9C6C3A2}"/>
              </a:ext>
            </a:extLst>
          </p:cNvPr>
          <p:cNvSpPr/>
          <p:nvPr/>
        </p:nvSpPr>
        <p:spPr>
          <a:xfrm>
            <a:off x="9275864" y="1866542"/>
            <a:ext cx="2759452" cy="1167603"/>
          </a:xfrm>
          <a:prstGeom prst="rect">
            <a:avLst/>
          </a:prstGeom>
          <a:solidFill>
            <a:schemeClr val="accent1"/>
          </a:solidFill>
        </p:spPr>
        <p:txBody>
          <a:bodyPr wrap="square" anchor="ctr" anchorCtr="0">
            <a:noAutofit/>
          </a:bodyPr>
          <a:lstStyle/>
          <a:p>
            <a:pPr marL="237490">
              <a:lnSpc>
                <a:spcPct val="100000"/>
              </a:lnSpc>
              <a:spcBef>
                <a:spcPts val="1055"/>
              </a:spcBef>
            </a:pPr>
            <a:r>
              <a:rPr lang="en-US" sz="1200" b="1" i="1" spc="-15" dirty="0">
                <a:solidFill>
                  <a:schemeClr val="tx2">
                    <a:alpha val="70000"/>
                  </a:schemeClr>
                </a:solidFill>
                <a:cs typeface="Arial"/>
              </a:rPr>
              <a:t>A Random Forest is an ensemble technique capable of performing both regression and classification tasks with the use of multiple decision trees</a:t>
            </a:r>
          </a:p>
        </p:txBody>
      </p:sp>
      <p:sp>
        <p:nvSpPr>
          <p:cNvPr id="8" name="Content Placeholder 7">
            <a:extLst>
              <a:ext uri="{FF2B5EF4-FFF2-40B4-BE49-F238E27FC236}">
                <a16:creationId xmlns:a16="http://schemas.microsoft.com/office/drawing/2014/main" id="{57308803-05B0-408C-B0C8-9700026CBB7B}"/>
              </a:ext>
            </a:extLst>
          </p:cNvPr>
          <p:cNvSpPr>
            <a:spLocks noGrp="1"/>
          </p:cNvSpPr>
          <p:nvPr>
            <p:ph sz="half" idx="1"/>
          </p:nvPr>
        </p:nvSpPr>
        <p:spPr>
          <a:xfrm>
            <a:off x="141314" y="4295998"/>
            <a:ext cx="4044924" cy="1325563"/>
          </a:xfrm>
        </p:spPr>
        <p:txBody>
          <a:bodyPr>
            <a:noAutofit/>
          </a:bodyPr>
          <a:lstStyle/>
          <a:p>
            <a:pPr marL="0" indent="0">
              <a:buNone/>
            </a:pPr>
            <a:r>
              <a:rPr lang="en-US" b="1" dirty="0">
                <a:latin typeface="+mj-lt"/>
              </a:rPr>
              <a:t>Significance of parameters used :</a:t>
            </a:r>
            <a:endParaRPr lang="en-US" sz="1400" b="1" dirty="0">
              <a:latin typeface="+mj-lt"/>
            </a:endParaRPr>
          </a:p>
          <a:p>
            <a:r>
              <a:rPr lang="en-US" sz="1400" b="1" dirty="0" err="1">
                <a:latin typeface="+mj-lt"/>
              </a:rPr>
              <a:t>n_estimators</a:t>
            </a:r>
            <a:r>
              <a:rPr lang="en-US" sz="1400" b="1" dirty="0">
                <a:latin typeface="+mj-lt"/>
              </a:rPr>
              <a:t> : </a:t>
            </a:r>
            <a:r>
              <a:rPr lang="en-US" sz="1400" dirty="0">
                <a:latin typeface="+mj-lt"/>
              </a:rPr>
              <a:t>(number of trees)</a:t>
            </a:r>
          </a:p>
          <a:p>
            <a:r>
              <a:rPr lang="en-US" sz="1400" b="1" dirty="0" err="1">
                <a:latin typeface="+mj-lt"/>
              </a:rPr>
              <a:t>random_state</a:t>
            </a:r>
            <a:r>
              <a:rPr lang="en-US" sz="1400" b="1" dirty="0">
                <a:latin typeface="+mj-lt"/>
              </a:rPr>
              <a:t> : </a:t>
            </a:r>
            <a:r>
              <a:rPr lang="en-US" sz="1400" dirty="0">
                <a:latin typeface="+mj-lt"/>
              </a:rPr>
              <a:t>seed : Specify the random number generator (RNG) seed for algorithm components dependent on randomization. The seed is consistent for each H2O instance so that you can create models with the same starting conditions in alternative configurations.</a:t>
            </a:r>
          </a:p>
        </p:txBody>
      </p:sp>
      <p:sp>
        <p:nvSpPr>
          <p:cNvPr id="10" name="TextBox 9">
            <a:extLst>
              <a:ext uri="{FF2B5EF4-FFF2-40B4-BE49-F238E27FC236}">
                <a16:creationId xmlns:a16="http://schemas.microsoft.com/office/drawing/2014/main" id="{8636129C-FBCA-40C9-8DC2-CDB20F155E02}"/>
              </a:ext>
            </a:extLst>
          </p:cNvPr>
          <p:cNvSpPr txBox="1"/>
          <p:nvPr/>
        </p:nvSpPr>
        <p:spPr>
          <a:xfrm>
            <a:off x="327213" y="1866542"/>
            <a:ext cx="8415005" cy="2246769"/>
          </a:xfrm>
          <a:prstGeom prst="rect">
            <a:avLst/>
          </a:prstGeom>
          <a:noFill/>
        </p:spPr>
        <p:txBody>
          <a:bodyPr wrap="square" rtlCol="0">
            <a:spAutoFit/>
          </a:bodyPr>
          <a:lstStyle/>
          <a:p>
            <a:r>
              <a:rPr lang="en-US" sz="1400" dirty="0">
                <a:solidFill>
                  <a:srgbClr val="FFC000"/>
                </a:solidFill>
                <a:latin typeface="+mj-lt"/>
              </a:rPr>
              <a:t>Parameters used by us :</a:t>
            </a:r>
          </a:p>
          <a:p>
            <a:r>
              <a:rPr lang="en-US" sz="1400" dirty="0">
                <a:solidFill>
                  <a:srgbClr val="FFC000"/>
                </a:solidFill>
                <a:latin typeface="+mj-lt"/>
              </a:rPr>
              <a:t>Y = </a:t>
            </a:r>
            <a:r>
              <a:rPr lang="en-US" sz="1400" dirty="0" err="1">
                <a:solidFill>
                  <a:schemeClr val="bg1"/>
                </a:solidFill>
                <a:latin typeface="+mj-lt"/>
              </a:rPr>
              <a:t>int_rate</a:t>
            </a:r>
            <a:endParaRPr lang="en-US" sz="1400" dirty="0">
              <a:solidFill>
                <a:srgbClr val="FFC000"/>
              </a:solidFill>
              <a:latin typeface="+mj-lt"/>
            </a:endParaRPr>
          </a:p>
          <a:p>
            <a:r>
              <a:rPr lang="en-US" sz="1400" dirty="0">
                <a:solidFill>
                  <a:srgbClr val="FFC000"/>
                </a:solidFill>
                <a:latin typeface="+mj-lt"/>
              </a:rPr>
              <a:t>X = </a:t>
            </a:r>
            <a:r>
              <a:rPr lang="en-US" sz="1400" dirty="0" err="1">
                <a:solidFill>
                  <a:schemeClr val="bg1"/>
                </a:solidFill>
                <a:latin typeface="+mj-lt"/>
              </a:rPr>
              <a:t>grade_C,grade_D,grade_E</a:t>
            </a:r>
            <a:r>
              <a:rPr lang="en-US" sz="1400" dirty="0">
                <a:solidFill>
                  <a:schemeClr val="bg1"/>
                </a:solidFill>
                <a:latin typeface="+mj-lt"/>
              </a:rPr>
              <a:t>, grade_F,grade_G,total_rec_int,total_pymnt_inv,funded_amnt_inv,sub_grade_B5, sub_grade_B4,sub_grade_C5,sub_grade_C4,sub_grade_C3,sub_grade_D5</a:t>
            </a:r>
          </a:p>
          <a:p>
            <a:endParaRPr lang="en-US" sz="1400" dirty="0">
              <a:solidFill>
                <a:schemeClr val="bg1"/>
              </a:solidFill>
              <a:latin typeface="+mj-lt"/>
            </a:endParaRPr>
          </a:p>
          <a:p>
            <a:r>
              <a:rPr lang="en-US" sz="1400" dirty="0" err="1">
                <a:solidFill>
                  <a:srgbClr val="FFC000"/>
                </a:solidFill>
                <a:latin typeface="+mj-lt"/>
              </a:rPr>
              <a:t>n_estimators</a:t>
            </a:r>
            <a:r>
              <a:rPr lang="en-US" sz="1400" dirty="0">
                <a:solidFill>
                  <a:schemeClr val="bg1"/>
                </a:solidFill>
                <a:latin typeface="+mj-lt"/>
              </a:rPr>
              <a:t> = 10</a:t>
            </a:r>
            <a:endParaRPr lang="en-US" sz="1400" dirty="0">
              <a:solidFill>
                <a:srgbClr val="FFC000"/>
              </a:solidFill>
              <a:latin typeface="+mj-lt"/>
            </a:endParaRPr>
          </a:p>
          <a:p>
            <a:r>
              <a:rPr lang="en-US" sz="1400" dirty="0" err="1">
                <a:solidFill>
                  <a:srgbClr val="FFC000"/>
                </a:solidFill>
                <a:latin typeface="+mj-lt"/>
              </a:rPr>
              <a:t>random_state</a:t>
            </a:r>
            <a:r>
              <a:rPr lang="en-US" sz="1400" dirty="0">
                <a:solidFill>
                  <a:srgbClr val="FFC000"/>
                </a:solidFill>
                <a:latin typeface="+mj-lt"/>
              </a:rPr>
              <a:t> = </a:t>
            </a:r>
            <a:r>
              <a:rPr lang="en-US" sz="1400" dirty="0">
                <a:solidFill>
                  <a:schemeClr val="bg1"/>
                </a:solidFill>
                <a:latin typeface="+mj-lt"/>
              </a:rPr>
              <a:t>42</a:t>
            </a:r>
          </a:p>
          <a:p>
            <a:endParaRPr lang="en-US" sz="1400" dirty="0">
              <a:solidFill>
                <a:schemeClr val="bg1"/>
              </a:solidFill>
              <a:latin typeface="+mj-lt"/>
            </a:endParaRPr>
          </a:p>
          <a:p>
            <a:r>
              <a:rPr lang="en-US" sz="1400" dirty="0">
                <a:solidFill>
                  <a:srgbClr val="FFC000"/>
                </a:solidFill>
                <a:latin typeface="+mj-lt"/>
              </a:rPr>
              <a:t>Train &amp; Test 	Data Split : </a:t>
            </a:r>
            <a:r>
              <a:rPr lang="en-US" sz="1400" dirty="0">
                <a:solidFill>
                  <a:schemeClr val="bg1"/>
                </a:solidFill>
                <a:latin typeface="+mj-lt"/>
              </a:rPr>
              <a:t>75% &amp; 25%</a:t>
            </a:r>
          </a:p>
          <a:p>
            <a:endParaRPr lang="en-US" sz="1400" dirty="0">
              <a:solidFill>
                <a:schemeClr val="bg1"/>
              </a:solidFill>
              <a:latin typeface="+mj-lt"/>
            </a:endParaRPr>
          </a:p>
        </p:txBody>
      </p:sp>
      <p:pic>
        <p:nvPicPr>
          <p:cNvPr id="6" name="Slide 16">
            <a:hlinkClick r:id="" action="ppaction://media"/>
            <a:extLst>
              <a:ext uri="{FF2B5EF4-FFF2-40B4-BE49-F238E27FC236}">
                <a16:creationId xmlns:a16="http://schemas.microsoft.com/office/drawing/2014/main" id="{3E872FF6-116C-444E-8A3A-DC506B4AE8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8107" y="6255864"/>
            <a:ext cx="602136" cy="602136"/>
          </a:xfrm>
          <a:prstGeom prst="rect">
            <a:avLst/>
          </a:prstGeom>
        </p:spPr>
      </p:pic>
    </p:spTree>
    <p:extLst>
      <p:ext uri="{BB962C8B-B14F-4D97-AF65-F5344CB8AC3E}">
        <p14:creationId xmlns:p14="http://schemas.microsoft.com/office/powerpoint/2010/main" val="4264344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Random Forest With Necessary Parameter</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a:extLst>
              <a:ext uri="{FF2B5EF4-FFF2-40B4-BE49-F238E27FC236}">
                <a16:creationId xmlns:a16="http://schemas.microsoft.com/office/drawing/2014/main" id="{D948878E-8A1F-448D-A4D7-5EEADC88DA65}"/>
              </a:ext>
            </a:extLst>
          </p:cNvPr>
          <p:cNvPicPr>
            <a:picLocks noChangeAspect="1"/>
          </p:cNvPicPr>
          <p:nvPr/>
        </p:nvPicPr>
        <p:blipFill>
          <a:blip r:embed="rId5"/>
          <a:stretch>
            <a:fillRect/>
          </a:stretch>
        </p:blipFill>
        <p:spPr>
          <a:xfrm>
            <a:off x="595313" y="1690688"/>
            <a:ext cx="5229226" cy="570364"/>
          </a:xfrm>
          <a:prstGeom prst="rect">
            <a:avLst/>
          </a:prstGeom>
        </p:spPr>
      </p:pic>
      <p:pic>
        <p:nvPicPr>
          <p:cNvPr id="5" name="Picture 4">
            <a:extLst>
              <a:ext uri="{FF2B5EF4-FFF2-40B4-BE49-F238E27FC236}">
                <a16:creationId xmlns:a16="http://schemas.microsoft.com/office/drawing/2014/main" id="{ED29BC3A-E0FB-4991-9AD7-D34B030209FF}"/>
              </a:ext>
            </a:extLst>
          </p:cNvPr>
          <p:cNvPicPr>
            <a:picLocks noChangeAspect="1"/>
          </p:cNvPicPr>
          <p:nvPr/>
        </p:nvPicPr>
        <p:blipFill>
          <a:blip r:embed="rId6"/>
          <a:stretch>
            <a:fillRect/>
          </a:stretch>
        </p:blipFill>
        <p:spPr>
          <a:xfrm>
            <a:off x="595313" y="2495551"/>
            <a:ext cx="3881438" cy="1658916"/>
          </a:xfrm>
          <a:prstGeom prst="rect">
            <a:avLst/>
          </a:prstGeom>
        </p:spPr>
      </p:pic>
      <p:pic>
        <p:nvPicPr>
          <p:cNvPr id="7170" name="Picture 2">
            <a:extLst>
              <a:ext uri="{FF2B5EF4-FFF2-40B4-BE49-F238E27FC236}">
                <a16:creationId xmlns:a16="http://schemas.microsoft.com/office/drawing/2014/main" id="{AB2EA72E-EC5F-4162-9B8F-75B56E041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6437" y="1195388"/>
            <a:ext cx="5791200" cy="5619750"/>
          </a:xfrm>
          <a:prstGeom prst="rect">
            <a:avLst/>
          </a:prstGeom>
          <a:noFill/>
          <a:extLst>
            <a:ext uri="{909E8E84-426E-40DD-AFC4-6F175D3DCCD1}">
              <a14:hiddenFill xmlns:a14="http://schemas.microsoft.com/office/drawing/2010/main">
                <a:solidFill>
                  <a:srgbClr val="FFFFFF"/>
                </a:solidFill>
              </a14:hiddenFill>
            </a:ext>
          </a:extLst>
        </p:spPr>
      </p:pic>
      <p:pic>
        <p:nvPicPr>
          <p:cNvPr id="7" name="17">
            <a:hlinkClick r:id="" action="ppaction://media"/>
            <a:extLst>
              <a:ext uri="{FF2B5EF4-FFF2-40B4-BE49-F238E27FC236}">
                <a16:creationId xmlns:a16="http://schemas.microsoft.com/office/drawing/2014/main" id="{6026C6D8-3DA3-4B24-AF4A-32B4C6D687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44650" y="0"/>
            <a:ext cx="625024" cy="625024"/>
          </a:xfrm>
          <a:prstGeom prst="rect">
            <a:avLst/>
          </a:prstGeom>
        </p:spPr>
      </p:pic>
    </p:spTree>
    <p:extLst>
      <p:ext uri="{BB962C8B-B14F-4D97-AF65-F5344CB8AC3E}">
        <p14:creationId xmlns:p14="http://schemas.microsoft.com/office/powerpoint/2010/main" val="3628201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Random Forest With Most Important Features</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18</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a:extLst>
              <a:ext uri="{FF2B5EF4-FFF2-40B4-BE49-F238E27FC236}">
                <a16:creationId xmlns:a16="http://schemas.microsoft.com/office/drawing/2014/main" id="{D948878E-8A1F-448D-A4D7-5EEADC88DA65}"/>
              </a:ext>
            </a:extLst>
          </p:cNvPr>
          <p:cNvPicPr>
            <a:picLocks noChangeAspect="1"/>
          </p:cNvPicPr>
          <p:nvPr/>
        </p:nvPicPr>
        <p:blipFill>
          <a:blip r:embed="rId5"/>
          <a:stretch>
            <a:fillRect/>
          </a:stretch>
        </p:blipFill>
        <p:spPr>
          <a:xfrm>
            <a:off x="595313" y="1690688"/>
            <a:ext cx="5229226" cy="570364"/>
          </a:xfrm>
          <a:prstGeom prst="rect">
            <a:avLst/>
          </a:prstGeom>
        </p:spPr>
      </p:pic>
      <p:pic>
        <p:nvPicPr>
          <p:cNvPr id="8" name="Picture 7">
            <a:extLst>
              <a:ext uri="{FF2B5EF4-FFF2-40B4-BE49-F238E27FC236}">
                <a16:creationId xmlns:a16="http://schemas.microsoft.com/office/drawing/2014/main" id="{AD192B79-06F1-425A-A604-26144B61886C}"/>
              </a:ext>
            </a:extLst>
          </p:cNvPr>
          <p:cNvPicPr>
            <a:picLocks noChangeAspect="1"/>
          </p:cNvPicPr>
          <p:nvPr/>
        </p:nvPicPr>
        <p:blipFill>
          <a:blip r:embed="rId6"/>
          <a:stretch>
            <a:fillRect/>
          </a:stretch>
        </p:blipFill>
        <p:spPr>
          <a:xfrm>
            <a:off x="633412" y="2328496"/>
            <a:ext cx="3047999" cy="1980926"/>
          </a:xfrm>
          <a:prstGeom prst="rect">
            <a:avLst/>
          </a:prstGeom>
        </p:spPr>
      </p:pic>
      <p:pic>
        <p:nvPicPr>
          <p:cNvPr id="9" name="Picture 8">
            <a:extLst>
              <a:ext uri="{FF2B5EF4-FFF2-40B4-BE49-F238E27FC236}">
                <a16:creationId xmlns:a16="http://schemas.microsoft.com/office/drawing/2014/main" id="{A720EAAC-CEC2-4AE7-9BD8-89A70E3A36A8}"/>
              </a:ext>
            </a:extLst>
          </p:cNvPr>
          <p:cNvPicPr>
            <a:picLocks noChangeAspect="1"/>
          </p:cNvPicPr>
          <p:nvPr/>
        </p:nvPicPr>
        <p:blipFill>
          <a:blip r:embed="rId7"/>
          <a:stretch>
            <a:fillRect/>
          </a:stretch>
        </p:blipFill>
        <p:spPr>
          <a:xfrm>
            <a:off x="495300" y="4273077"/>
            <a:ext cx="5238750" cy="2266950"/>
          </a:xfrm>
          <a:prstGeom prst="rect">
            <a:avLst/>
          </a:prstGeom>
        </p:spPr>
      </p:pic>
      <p:pic>
        <p:nvPicPr>
          <p:cNvPr id="8194" name="Picture 2">
            <a:extLst>
              <a:ext uri="{FF2B5EF4-FFF2-40B4-BE49-F238E27FC236}">
                <a16:creationId xmlns:a16="http://schemas.microsoft.com/office/drawing/2014/main" id="{F33275DE-D910-4C1C-A8D4-DB98AB7901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5847" y="1238250"/>
            <a:ext cx="5791200" cy="5619750"/>
          </a:xfrm>
          <a:prstGeom prst="rect">
            <a:avLst/>
          </a:prstGeom>
          <a:noFill/>
          <a:extLst>
            <a:ext uri="{909E8E84-426E-40DD-AFC4-6F175D3DCCD1}">
              <a14:hiddenFill xmlns:a14="http://schemas.microsoft.com/office/drawing/2010/main">
                <a:solidFill>
                  <a:srgbClr val="FFFFFF"/>
                </a:solidFill>
              </a14:hiddenFill>
            </a:ext>
          </a:extLst>
        </p:spPr>
      </p:pic>
      <p:pic>
        <p:nvPicPr>
          <p:cNvPr id="10" name="18">
            <a:hlinkClick r:id="" action="ppaction://media"/>
            <a:extLst>
              <a:ext uri="{FF2B5EF4-FFF2-40B4-BE49-F238E27FC236}">
                <a16:creationId xmlns:a16="http://schemas.microsoft.com/office/drawing/2014/main" id="{9AFC1D1F-3FB2-4040-9677-8FC7EAF143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8731" y="222056"/>
            <a:ext cx="579631" cy="579631"/>
          </a:xfrm>
          <a:prstGeom prst="rect">
            <a:avLst/>
          </a:prstGeom>
        </p:spPr>
      </p:pic>
    </p:spTree>
    <p:extLst>
      <p:ext uri="{BB962C8B-B14F-4D97-AF65-F5344CB8AC3E}">
        <p14:creationId xmlns:p14="http://schemas.microsoft.com/office/powerpoint/2010/main" val="2739434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9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Random Search [Grid] With Cross Validation</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19</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9218" name="Picture 2">
            <a:extLst>
              <a:ext uri="{FF2B5EF4-FFF2-40B4-BE49-F238E27FC236}">
                <a16:creationId xmlns:a16="http://schemas.microsoft.com/office/drawing/2014/main" id="{66B9AC01-2E11-403B-BBDA-6F60E59D7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85862"/>
            <a:ext cx="5791200" cy="5619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C4E158-5AAE-4A77-B2BF-3FBFB948F728}"/>
              </a:ext>
            </a:extLst>
          </p:cNvPr>
          <p:cNvPicPr>
            <a:picLocks noChangeAspect="1"/>
          </p:cNvPicPr>
          <p:nvPr/>
        </p:nvPicPr>
        <p:blipFill>
          <a:blip r:embed="rId6"/>
          <a:stretch>
            <a:fillRect/>
          </a:stretch>
        </p:blipFill>
        <p:spPr>
          <a:xfrm>
            <a:off x="542924" y="1495665"/>
            <a:ext cx="4662489" cy="1665662"/>
          </a:xfrm>
          <a:prstGeom prst="rect">
            <a:avLst/>
          </a:prstGeom>
        </p:spPr>
      </p:pic>
      <p:pic>
        <p:nvPicPr>
          <p:cNvPr id="5" name="Picture 4">
            <a:extLst>
              <a:ext uri="{FF2B5EF4-FFF2-40B4-BE49-F238E27FC236}">
                <a16:creationId xmlns:a16="http://schemas.microsoft.com/office/drawing/2014/main" id="{D0179540-3E79-42B0-B80D-FAF7BF2B9909}"/>
              </a:ext>
            </a:extLst>
          </p:cNvPr>
          <p:cNvPicPr>
            <a:picLocks noChangeAspect="1"/>
          </p:cNvPicPr>
          <p:nvPr/>
        </p:nvPicPr>
        <p:blipFill>
          <a:blip r:embed="rId7"/>
          <a:stretch>
            <a:fillRect/>
          </a:stretch>
        </p:blipFill>
        <p:spPr>
          <a:xfrm>
            <a:off x="850105" y="4699268"/>
            <a:ext cx="3200401" cy="1326133"/>
          </a:xfrm>
          <a:prstGeom prst="rect">
            <a:avLst/>
          </a:prstGeom>
        </p:spPr>
      </p:pic>
      <p:pic>
        <p:nvPicPr>
          <p:cNvPr id="7" name="Picture 6">
            <a:extLst>
              <a:ext uri="{FF2B5EF4-FFF2-40B4-BE49-F238E27FC236}">
                <a16:creationId xmlns:a16="http://schemas.microsoft.com/office/drawing/2014/main" id="{4FD04DBC-AFE6-430C-994C-50118AB5B15C}"/>
              </a:ext>
            </a:extLst>
          </p:cNvPr>
          <p:cNvPicPr>
            <a:picLocks noChangeAspect="1"/>
          </p:cNvPicPr>
          <p:nvPr/>
        </p:nvPicPr>
        <p:blipFill>
          <a:blip r:embed="rId8"/>
          <a:stretch>
            <a:fillRect/>
          </a:stretch>
        </p:blipFill>
        <p:spPr>
          <a:xfrm>
            <a:off x="838200" y="3057525"/>
            <a:ext cx="4794797" cy="1509713"/>
          </a:xfrm>
          <a:prstGeom prst="rect">
            <a:avLst/>
          </a:prstGeom>
        </p:spPr>
      </p:pic>
      <p:pic>
        <p:nvPicPr>
          <p:cNvPr id="8" name="19">
            <a:hlinkClick r:id="" action="ppaction://media"/>
            <a:extLst>
              <a:ext uri="{FF2B5EF4-FFF2-40B4-BE49-F238E27FC236}">
                <a16:creationId xmlns:a16="http://schemas.microsoft.com/office/drawing/2014/main" id="{6861A029-198C-4BF9-9F67-8F669D67CA0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8844" y="56999"/>
            <a:ext cx="616251" cy="616251"/>
          </a:xfrm>
          <a:prstGeom prst="rect">
            <a:avLst/>
          </a:prstGeom>
        </p:spPr>
      </p:pic>
    </p:spTree>
    <p:extLst>
      <p:ext uri="{BB962C8B-B14F-4D97-AF65-F5344CB8AC3E}">
        <p14:creationId xmlns:p14="http://schemas.microsoft.com/office/powerpoint/2010/main" val="1047016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2" y="0"/>
            <a:ext cx="6991350" cy="6858000"/>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499893" y="1674757"/>
            <a:ext cx="6689725" cy="450014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marL="285750" indent="-285750">
              <a:buFont typeface="Wingdings" panose="05000000000000000000" pitchFamily="2" charset="2"/>
              <a:buChar char="q"/>
            </a:pPr>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096000" y="1709259"/>
            <a:ext cx="6289964" cy="833856"/>
          </a:xfrm>
        </p:spPr>
        <p:txBody>
          <a:bodyPr>
            <a:normAutofit/>
          </a:bodyPr>
          <a:lstStyle/>
          <a:p>
            <a:r>
              <a:rPr lang="en-US" dirty="0">
                <a:solidFill>
                  <a:schemeClr val="bg1"/>
                </a:solidFill>
              </a:rPr>
              <a:t>Lending Club</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265672" y="2438743"/>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5691670" y="2630738"/>
            <a:ext cx="6497948" cy="35963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b="1" spc="-25" dirty="0">
                <a:solidFill>
                  <a:schemeClr val="bg2">
                    <a:lumMod val="20000"/>
                    <a:lumOff val="80000"/>
                  </a:schemeClr>
                </a:solidFill>
                <a:latin typeface="Montserrat Alternates Light" panose="00000400000000000000" pitchFamily="50" charset="0"/>
                <a:cs typeface="Arial"/>
              </a:rPr>
              <a:t>Lending Club </a:t>
            </a:r>
            <a:r>
              <a:rPr lang="en-US" spc="-25" dirty="0">
                <a:solidFill>
                  <a:schemeClr val="bg2">
                    <a:lumMod val="20000"/>
                    <a:lumOff val="80000"/>
                  </a:schemeClr>
                </a:solidFill>
                <a:latin typeface="Montserrat Alternates Light" panose="00000400000000000000" pitchFamily="50" charset="0"/>
                <a:cs typeface="Arial"/>
              </a:rPr>
              <a:t>is a </a:t>
            </a:r>
            <a:r>
              <a:rPr lang="en-US" b="1" spc="-25" dirty="0">
                <a:solidFill>
                  <a:schemeClr val="bg2">
                    <a:lumMod val="20000"/>
                    <a:lumOff val="80000"/>
                  </a:schemeClr>
                </a:solidFill>
                <a:latin typeface="Montserrat Alternates Light" panose="00000400000000000000" pitchFamily="50" charset="0"/>
                <a:cs typeface="Arial"/>
              </a:rPr>
              <a:t>US peer-to-peer </a:t>
            </a:r>
            <a:r>
              <a:rPr lang="en-US" spc="-25" dirty="0">
                <a:solidFill>
                  <a:schemeClr val="bg2">
                    <a:lumMod val="20000"/>
                    <a:lumOff val="80000"/>
                  </a:schemeClr>
                </a:solidFill>
                <a:latin typeface="Montserrat Alternates Light" panose="00000400000000000000" pitchFamily="50" charset="0"/>
                <a:cs typeface="Arial"/>
              </a:rPr>
              <a:t>lending company. </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The company claims that </a:t>
            </a:r>
            <a:r>
              <a:rPr lang="en-US" b="1" spc="-25" dirty="0">
                <a:solidFill>
                  <a:schemeClr val="bg2">
                    <a:lumMod val="20000"/>
                    <a:lumOff val="80000"/>
                  </a:schemeClr>
                </a:solidFill>
                <a:latin typeface="Montserrat Alternates Light" panose="00000400000000000000" pitchFamily="50" charset="0"/>
                <a:cs typeface="Arial"/>
              </a:rPr>
              <a:t>$15.98 billion </a:t>
            </a:r>
            <a:r>
              <a:rPr lang="en-US" spc="-25" dirty="0">
                <a:solidFill>
                  <a:schemeClr val="bg2">
                    <a:lumMod val="20000"/>
                    <a:lumOff val="80000"/>
                  </a:schemeClr>
                </a:solidFill>
                <a:latin typeface="Montserrat Alternates Light" panose="00000400000000000000" pitchFamily="50" charset="0"/>
                <a:cs typeface="Arial"/>
              </a:rPr>
              <a:t>in loans had been originated through its platform up to </a:t>
            </a:r>
            <a:r>
              <a:rPr lang="en-US" b="1" spc="-25" dirty="0">
                <a:solidFill>
                  <a:schemeClr val="bg2">
                    <a:lumMod val="20000"/>
                    <a:lumOff val="80000"/>
                  </a:schemeClr>
                </a:solidFill>
                <a:latin typeface="Montserrat Alternates Light" panose="00000400000000000000" pitchFamily="50" charset="0"/>
                <a:cs typeface="Arial"/>
              </a:rPr>
              <a:t>December 31, 2015</a:t>
            </a:r>
            <a:r>
              <a:rPr lang="en-US" spc="-25" dirty="0">
                <a:solidFill>
                  <a:schemeClr val="bg2">
                    <a:lumMod val="20000"/>
                    <a:lumOff val="80000"/>
                  </a:schemeClr>
                </a:solidFill>
                <a:latin typeface="Montserrat Alternates Light" panose="00000400000000000000" pitchFamily="50" charset="0"/>
                <a:cs typeface="Arial"/>
              </a:rPr>
              <a:t>. </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Lending Club enables borrowers to create unsecured personal loans between </a:t>
            </a:r>
            <a:r>
              <a:rPr lang="en-US" b="1" spc="-25" dirty="0">
                <a:solidFill>
                  <a:schemeClr val="bg2">
                    <a:lumMod val="20000"/>
                    <a:lumOff val="80000"/>
                  </a:schemeClr>
                </a:solidFill>
                <a:latin typeface="Montserrat Alternates Light" panose="00000400000000000000" pitchFamily="50" charset="0"/>
                <a:cs typeface="Arial"/>
              </a:rPr>
              <a:t>$1,000 </a:t>
            </a:r>
            <a:r>
              <a:rPr lang="en-US" spc="-25" dirty="0">
                <a:solidFill>
                  <a:schemeClr val="bg2">
                    <a:lumMod val="20000"/>
                    <a:lumOff val="80000"/>
                  </a:schemeClr>
                </a:solidFill>
                <a:latin typeface="Montserrat Alternates Light" panose="00000400000000000000" pitchFamily="50" charset="0"/>
                <a:cs typeface="Arial"/>
              </a:rPr>
              <a:t>and </a:t>
            </a:r>
            <a:r>
              <a:rPr lang="en-US" b="1" spc="-25" dirty="0">
                <a:solidFill>
                  <a:schemeClr val="bg2">
                    <a:lumMod val="20000"/>
                    <a:lumOff val="80000"/>
                  </a:schemeClr>
                </a:solidFill>
                <a:latin typeface="Montserrat Alternates Light" panose="00000400000000000000" pitchFamily="50" charset="0"/>
                <a:cs typeface="Arial"/>
              </a:rPr>
              <a:t>$40,000. </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The standard loan period is </a:t>
            </a:r>
            <a:r>
              <a:rPr lang="en-US" b="1" spc="-25" dirty="0">
                <a:solidFill>
                  <a:schemeClr val="bg2">
                    <a:lumMod val="20000"/>
                    <a:lumOff val="80000"/>
                  </a:schemeClr>
                </a:solidFill>
                <a:latin typeface="Montserrat Alternates Light" panose="00000400000000000000" pitchFamily="50" charset="0"/>
                <a:cs typeface="Arial"/>
              </a:rPr>
              <a:t>three years. </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Investors can search and browse the </a:t>
            </a:r>
            <a:r>
              <a:rPr lang="en-US" b="1" spc="-25" dirty="0">
                <a:solidFill>
                  <a:schemeClr val="bg2">
                    <a:lumMod val="20000"/>
                    <a:lumOff val="80000"/>
                  </a:schemeClr>
                </a:solidFill>
                <a:latin typeface="Montserrat Alternates Light" panose="00000400000000000000" pitchFamily="50" charset="0"/>
                <a:cs typeface="Arial"/>
              </a:rPr>
              <a:t>loan listings </a:t>
            </a:r>
            <a:r>
              <a:rPr lang="en-US" spc="-25" dirty="0">
                <a:solidFill>
                  <a:schemeClr val="bg2">
                    <a:lumMod val="20000"/>
                    <a:lumOff val="80000"/>
                  </a:schemeClr>
                </a:solidFill>
                <a:latin typeface="Montserrat Alternates Light" panose="00000400000000000000" pitchFamily="50" charset="0"/>
                <a:cs typeface="Arial"/>
              </a:rPr>
              <a:t>on </a:t>
            </a:r>
            <a:r>
              <a:rPr lang="en-US" b="1" spc="-25" dirty="0">
                <a:solidFill>
                  <a:schemeClr val="bg2">
                    <a:lumMod val="20000"/>
                    <a:lumOff val="80000"/>
                  </a:schemeClr>
                </a:solidFill>
                <a:latin typeface="Montserrat Alternates Light" panose="00000400000000000000" pitchFamily="50" charset="0"/>
                <a:cs typeface="Arial"/>
              </a:rPr>
              <a:t>Lending Club </a:t>
            </a:r>
            <a:r>
              <a:rPr lang="en-US" spc="-25" dirty="0">
                <a:solidFill>
                  <a:schemeClr val="bg2">
                    <a:lumMod val="20000"/>
                    <a:lumOff val="80000"/>
                  </a:schemeClr>
                </a:solidFill>
                <a:latin typeface="Montserrat Alternates Light" panose="00000400000000000000" pitchFamily="50" charset="0"/>
                <a:cs typeface="Arial"/>
              </a:rPr>
              <a:t>website and select loans that they want to invest in </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Investors make money </a:t>
            </a:r>
            <a:r>
              <a:rPr lang="en-US" b="1" spc="-25" dirty="0">
                <a:solidFill>
                  <a:schemeClr val="bg2">
                    <a:lumMod val="20000"/>
                    <a:lumOff val="80000"/>
                  </a:schemeClr>
                </a:solidFill>
                <a:latin typeface="Montserrat Alternates Light" panose="00000400000000000000" pitchFamily="50" charset="0"/>
                <a:cs typeface="Arial"/>
              </a:rPr>
              <a:t>from interest.</a:t>
            </a:r>
          </a:p>
          <a:p>
            <a:pPr>
              <a:buFont typeface="Wingdings" panose="05000000000000000000" pitchFamily="2" charset="2"/>
              <a:buChar char="q"/>
            </a:pPr>
            <a:r>
              <a:rPr lang="en-US" spc="-25" dirty="0">
                <a:solidFill>
                  <a:schemeClr val="bg2">
                    <a:lumMod val="20000"/>
                    <a:lumOff val="80000"/>
                  </a:schemeClr>
                </a:solidFill>
                <a:latin typeface="Montserrat Alternates Light" panose="00000400000000000000" pitchFamily="50" charset="0"/>
                <a:cs typeface="Arial"/>
              </a:rPr>
              <a:t> Lending Club makes money by </a:t>
            </a:r>
            <a:r>
              <a:rPr lang="en-US" b="1" spc="-25" dirty="0">
                <a:solidFill>
                  <a:schemeClr val="bg2">
                    <a:lumMod val="20000"/>
                    <a:lumOff val="80000"/>
                  </a:schemeClr>
                </a:solidFill>
                <a:latin typeface="Montserrat Alternates Light" panose="00000400000000000000" pitchFamily="50" charset="0"/>
                <a:cs typeface="Arial"/>
              </a:rPr>
              <a:t>charging borrowers </a:t>
            </a:r>
            <a:r>
              <a:rPr lang="en-US" spc="-25" dirty="0">
                <a:solidFill>
                  <a:schemeClr val="bg2">
                    <a:lumMod val="20000"/>
                    <a:lumOff val="80000"/>
                  </a:schemeClr>
                </a:solidFill>
                <a:latin typeface="Montserrat Alternates Light" panose="00000400000000000000" pitchFamily="50" charset="0"/>
                <a:cs typeface="Arial"/>
              </a:rPr>
              <a:t>an </a:t>
            </a:r>
            <a:r>
              <a:rPr lang="en-US" b="1" spc="-25" dirty="0">
                <a:solidFill>
                  <a:schemeClr val="bg2">
                    <a:lumMod val="20000"/>
                    <a:lumOff val="80000"/>
                  </a:schemeClr>
                </a:solidFill>
                <a:latin typeface="Montserrat Alternates Light" panose="00000400000000000000" pitchFamily="50" charset="0"/>
                <a:cs typeface="Arial"/>
              </a:rPr>
              <a:t>origination fee </a:t>
            </a:r>
            <a:r>
              <a:rPr lang="en-US" spc="-25" dirty="0">
                <a:solidFill>
                  <a:schemeClr val="bg2">
                    <a:lumMod val="20000"/>
                    <a:lumOff val="80000"/>
                  </a:schemeClr>
                </a:solidFill>
                <a:latin typeface="Montserrat Alternates Light" panose="00000400000000000000" pitchFamily="50" charset="0"/>
                <a:cs typeface="Arial"/>
              </a:rPr>
              <a:t>and </a:t>
            </a:r>
            <a:r>
              <a:rPr lang="en-US" b="1" spc="-25" dirty="0">
                <a:solidFill>
                  <a:schemeClr val="bg2">
                    <a:lumMod val="20000"/>
                    <a:lumOff val="80000"/>
                  </a:schemeClr>
                </a:solidFill>
                <a:latin typeface="Montserrat Alternates Light" panose="00000400000000000000" pitchFamily="50" charset="0"/>
                <a:cs typeface="Arial"/>
              </a:rPr>
              <a:t>investors</a:t>
            </a:r>
            <a:r>
              <a:rPr lang="en-US" spc="-25" dirty="0">
                <a:solidFill>
                  <a:schemeClr val="bg2">
                    <a:lumMod val="20000"/>
                    <a:lumOff val="80000"/>
                  </a:schemeClr>
                </a:solidFill>
                <a:latin typeface="Montserrat Alternates Light" panose="00000400000000000000" pitchFamily="50" charset="0"/>
                <a:cs typeface="Arial"/>
              </a:rPr>
              <a:t> a </a:t>
            </a:r>
            <a:r>
              <a:rPr lang="en-US" b="1" spc="-25" dirty="0">
                <a:solidFill>
                  <a:schemeClr val="bg2">
                    <a:lumMod val="20000"/>
                    <a:lumOff val="80000"/>
                  </a:schemeClr>
                </a:solidFill>
                <a:latin typeface="Montserrat Alternates Light" panose="00000400000000000000" pitchFamily="50" charset="0"/>
                <a:cs typeface="Arial"/>
              </a:rPr>
              <a:t>service fee.</a:t>
            </a:r>
          </a:p>
        </p:txBody>
      </p:sp>
      <p:pic>
        <p:nvPicPr>
          <p:cNvPr id="10" name="Recorded Sound">
            <a:hlinkClick r:id="" action="ppaction://media"/>
            <a:extLst>
              <a:ext uri="{FF2B5EF4-FFF2-40B4-BE49-F238E27FC236}">
                <a16:creationId xmlns:a16="http://schemas.microsoft.com/office/drawing/2014/main" id="{45568046-6A6C-40E0-A27D-2D678B88E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2444" y="6305856"/>
            <a:ext cx="406400" cy="406400"/>
          </a:xfrm>
          <a:prstGeom prst="rect">
            <a:avLst/>
          </a:prstGeom>
        </p:spPr>
      </p:pic>
    </p:spTree>
    <p:extLst>
      <p:ext uri="{BB962C8B-B14F-4D97-AF65-F5344CB8AC3E}">
        <p14:creationId xmlns:p14="http://schemas.microsoft.com/office/powerpoint/2010/main" val="1793949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5">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4488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b="1"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Prediction</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4" name="Picture 3">
            <a:extLst>
              <a:ext uri="{FF2B5EF4-FFF2-40B4-BE49-F238E27FC236}">
                <a16:creationId xmlns:a16="http://schemas.microsoft.com/office/drawing/2014/main" id="{2374C63A-02C0-435D-8832-0AD14F99CD05}"/>
              </a:ext>
            </a:extLst>
          </p:cNvPr>
          <p:cNvPicPr>
            <a:picLocks noChangeAspect="1"/>
          </p:cNvPicPr>
          <p:nvPr/>
        </p:nvPicPr>
        <p:blipFill>
          <a:blip r:embed="rId6"/>
          <a:stretch>
            <a:fillRect/>
          </a:stretch>
        </p:blipFill>
        <p:spPr>
          <a:xfrm>
            <a:off x="363363" y="1509732"/>
            <a:ext cx="7066137" cy="5111590"/>
          </a:xfrm>
          <a:prstGeom prst="rect">
            <a:avLst/>
          </a:prstGeom>
        </p:spPr>
      </p:pic>
      <p:sp>
        <p:nvSpPr>
          <p:cNvPr id="10" name="TextBox 9">
            <a:extLst>
              <a:ext uri="{FF2B5EF4-FFF2-40B4-BE49-F238E27FC236}">
                <a16:creationId xmlns:a16="http://schemas.microsoft.com/office/drawing/2014/main" id="{7232B018-70FE-4E6F-A8D9-EBCE5D6ADE32}"/>
              </a:ext>
            </a:extLst>
          </p:cNvPr>
          <p:cNvSpPr txBox="1"/>
          <p:nvPr/>
        </p:nvSpPr>
        <p:spPr>
          <a:xfrm>
            <a:off x="7552929" y="1464439"/>
            <a:ext cx="3915916" cy="1631216"/>
          </a:xfrm>
          <a:prstGeom prst="rect">
            <a:avLst/>
          </a:prstGeom>
          <a:noFill/>
          <a:ln>
            <a:solidFill>
              <a:schemeClr val="bg1"/>
            </a:solidFill>
          </a:ln>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000" b="1" dirty="0">
                <a:solidFill>
                  <a:schemeClr val="bg1"/>
                </a:solidFill>
              </a:rPr>
              <a:t>We use the model that was last obtained from Random forest with Cross validation over the test Dataset and make prediction</a:t>
            </a:r>
          </a:p>
        </p:txBody>
      </p:sp>
      <p:pic>
        <p:nvPicPr>
          <p:cNvPr id="6" name="20">
            <a:hlinkClick r:id="" action="ppaction://media"/>
            <a:extLst>
              <a:ext uri="{FF2B5EF4-FFF2-40B4-BE49-F238E27FC236}">
                <a16:creationId xmlns:a16="http://schemas.microsoft.com/office/drawing/2014/main" id="{F093C4BD-1F98-4702-AA3F-4ADB2DADDC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54609" y="6110869"/>
            <a:ext cx="631902" cy="631902"/>
          </a:xfrm>
          <a:prstGeom prst="rect">
            <a:avLst/>
          </a:prstGeom>
        </p:spPr>
      </p:pic>
    </p:spTree>
    <p:extLst>
      <p:ext uri="{BB962C8B-B14F-4D97-AF65-F5344CB8AC3E}">
        <p14:creationId xmlns:p14="http://schemas.microsoft.com/office/powerpoint/2010/main" val="33715116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21</a:t>
            </a:fld>
            <a:endParaRPr lang="en-US" dirty="0"/>
          </a:p>
        </p:txBody>
      </p:sp>
      <p:graphicFrame>
        <p:nvGraphicFramePr>
          <p:cNvPr id="4" name="Content Placeholder 7" descr="Table">
            <a:extLst>
              <a:ext uri="{FF2B5EF4-FFF2-40B4-BE49-F238E27FC236}">
                <a16:creationId xmlns:a16="http://schemas.microsoft.com/office/drawing/2014/main" id="{E90E34E9-7D18-4CB9-B198-BB2D0AC695E4}"/>
              </a:ext>
            </a:extLst>
          </p:cNvPr>
          <p:cNvGraphicFramePr>
            <a:graphicFrameLocks/>
          </p:cNvGraphicFramePr>
          <p:nvPr>
            <p:extLst>
              <p:ext uri="{D42A27DB-BD31-4B8C-83A1-F6EECF244321}">
                <p14:modId xmlns:p14="http://schemas.microsoft.com/office/powerpoint/2010/main" val="389105169"/>
              </p:ext>
            </p:extLst>
          </p:nvPr>
        </p:nvGraphicFramePr>
        <p:xfrm>
          <a:off x="2971611" y="1690688"/>
          <a:ext cx="6534555" cy="1102360"/>
        </p:xfrm>
        <a:graphic>
          <a:graphicData uri="http://schemas.openxmlformats.org/drawingml/2006/table">
            <a:tbl>
              <a:tblPr firstRow="1" bandRow="1">
                <a:tableStyleId>{5C22544A-7EE6-4342-B048-85BDC9FD1C3A}</a:tableStyleId>
              </a:tblPr>
              <a:tblGrid>
                <a:gridCol w="2075809">
                  <a:extLst>
                    <a:ext uri="{9D8B030D-6E8A-4147-A177-3AD203B41FA5}">
                      <a16:colId xmlns:a16="http://schemas.microsoft.com/office/drawing/2014/main" val="2120316286"/>
                    </a:ext>
                  </a:extLst>
                </a:gridCol>
                <a:gridCol w="2281503">
                  <a:extLst>
                    <a:ext uri="{9D8B030D-6E8A-4147-A177-3AD203B41FA5}">
                      <a16:colId xmlns:a16="http://schemas.microsoft.com/office/drawing/2014/main" val="3254578854"/>
                    </a:ext>
                  </a:extLst>
                </a:gridCol>
                <a:gridCol w="2177243">
                  <a:extLst>
                    <a:ext uri="{9D8B030D-6E8A-4147-A177-3AD203B41FA5}">
                      <a16:colId xmlns:a16="http://schemas.microsoft.com/office/drawing/2014/main" val="3000376450"/>
                    </a:ext>
                  </a:extLst>
                </a:gridCol>
              </a:tblGrid>
              <a:tr h="370840">
                <a:tc>
                  <a:txBody>
                    <a:bodyPr/>
                    <a:lstStyle/>
                    <a:p>
                      <a:pPr marL="227965">
                        <a:lnSpc>
                          <a:spcPct val="100000"/>
                        </a:lnSpc>
                        <a:spcBef>
                          <a:spcPts val="785"/>
                        </a:spcBef>
                      </a:pPr>
                      <a:r>
                        <a:rPr lang="en-US" sz="2400" b="1" dirty="0">
                          <a:solidFill>
                            <a:schemeClr val="bg2">
                              <a:lumMod val="20000"/>
                              <a:lumOff val="80000"/>
                            </a:schemeClr>
                          </a:solidFill>
                          <a:latin typeface="+mn-lt"/>
                          <a:cs typeface="Arial"/>
                        </a:rPr>
                        <a:t>Models</a:t>
                      </a:r>
                      <a:endParaRPr sz="2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50520" algn="ctr">
                        <a:lnSpc>
                          <a:spcPct val="100000"/>
                        </a:lnSpc>
                        <a:spcBef>
                          <a:spcPts val="785"/>
                        </a:spcBef>
                      </a:pPr>
                      <a:r>
                        <a:rPr lang="en-US" sz="2400" b="1" dirty="0">
                          <a:solidFill>
                            <a:schemeClr val="bg2">
                              <a:lumMod val="20000"/>
                              <a:lumOff val="80000"/>
                            </a:schemeClr>
                          </a:solidFill>
                          <a:latin typeface="+mn-lt"/>
                          <a:cs typeface="Arial"/>
                        </a:rPr>
                        <a:t>Linear Regression</a:t>
                      </a:r>
                      <a:endParaRPr sz="2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7665">
                        <a:lnSpc>
                          <a:spcPct val="100000"/>
                        </a:lnSpc>
                        <a:spcBef>
                          <a:spcPts val="785"/>
                        </a:spcBef>
                      </a:pPr>
                      <a:r>
                        <a:rPr lang="en-US" sz="2400" b="1" dirty="0">
                          <a:solidFill>
                            <a:schemeClr val="bg2">
                              <a:lumMod val="20000"/>
                              <a:lumOff val="80000"/>
                            </a:schemeClr>
                          </a:solidFill>
                          <a:latin typeface="+mn-lt"/>
                          <a:cs typeface="Arial"/>
                        </a:rPr>
                        <a:t>Random Forest</a:t>
                      </a:r>
                      <a:endParaRPr sz="2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2104278"/>
                  </a:ext>
                </a:extLst>
              </a:tr>
              <a:tr h="370840">
                <a:tc>
                  <a:txBody>
                    <a:bodyPr/>
                    <a:lstStyle/>
                    <a:p>
                      <a:pPr marL="227965">
                        <a:lnSpc>
                          <a:spcPct val="100000"/>
                        </a:lnSpc>
                        <a:spcBef>
                          <a:spcPts val="370"/>
                        </a:spcBef>
                      </a:pPr>
                      <a:r>
                        <a:rPr lang="en-US" sz="2000" b="1" spc="-5" dirty="0">
                          <a:solidFill>
                            <a:schemeClr val="tx2">
                              <a:alpha val="70000"/>
                            </a:schemeClr>
                          </a:solidFill>
                          <a:latin typeface="+mn-lt"/>
                          <a:cs typeface="Arial"/>
                        </a:rPr>
                        <a:t>MAPE</a:t>
                      </a:r>
                      <a:endParaRPr sz="20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50520" algn="ctr">
                        <a:lnSpc>
                          <a:spcPct val="100000"/>
                        </a:lnSpc>
                        <a:spcBef>
                          <a:spcPts val="370"/>
                        </a:spcBef>
                      </a:pPr>
                      <a:r>
                        <a:rPr lang="en-US" sz="2000" b="1" spc="-5" dirty="0">
                          <a:solidFill>
                            <a:schemeClr val="tx2">
                              <a:alpha val="70000"/>
                            </a:schemeClr>
                          </a:solidFill>
                          <a:latin typeface="+mn-lt"/>
                          <a:cs typeface="Arial"/>
                        </a:rPr>
                        <a:t>8.60</a:t>
                      </a:r>
                      <a:endParaRPr sz="20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7665" algn="ctr">
                        <a:lnSpc>
                          <a:spcPct val="100000"/>
                        </a:lnSpc>
                        <a:spcBef>
                          <a:spcPts val="370"/>
                        </a:spcBef>
                      </a:pPr>
                      <a:r>
                        <a:rPr lang="en-US" sz="2000" b="1" spc="-5" dirty="0">
                          <a:solidFill>
                            <a:schemeClr val="tx2">
                              <a:alpha val="70000"/>
                            </a:schemeClr>
                          </a:solidFill>
                          <a:latin typeface="+mn-lt"/>
                          <a:cs typeface="Arial"/>
                        </a:rPr>
                        <a:t>3.39</a:t>
                      </a:r>
                      <a:endParaRPr sz="20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08066630"/>
                  </a:ext>
                </a:extLst>
              </a:tr>
            </a:tbl>
          </a:graphicData>
        </a:graphic>
      </p:graphicFrame>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Content Placeholder 7">
            <a:extLst>
              <a:ext uri="{FF2B5EF4-FFF2-40B4-BE49-F238E27FC236}">
                <a16:creationId xmlns:a16="http://schemas.microsoft.com/office/drawing/2014/main" id="{F99B83AE-A1A2-47F4-A6D9-9695CDD6D996}"/>
              </a:ext>
            </a:extLst>
          </p:cNvPr>
          <p:cNvSpPr txBox="1">
            <a:spLocks/>
          </p:cNvSpPr>
          <p:nvPr/>
        </p:nvSpPr>
        <p:spPr>
          <a:xfrm>
            <a:off x="614362" y="3229198"/>
            <a:ext cx="10701338" cy="29457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Amongst all of the models we can see that </a:t>
            </a:r>
            <a:r>
              <a:rPr lang="en-US" sz="2000" b="1" dirty="0">
                <a:latin typeface="+mj-lt"/>
              </a:rPr>
              <a:t>Random Forest regressor </a:t>
            </a:r>
            <a:r>
              <a:rPr lang="en-US" sz="2000" dirty="0">
                <a:latin typeface="+mj-lt"/>
              </a:rPr>
              <a:t>gives us the best predictions. </a:t>
            </a:r>
          </a:p>
          <a:p>
            <a:r>
              <a:rPr lang="en-US" sz="2000" dirty="0">
                <a:latin typeface="+mj-lt"/>
              </a:rPr>
              <a:t>Given, any test case including the ones carried out by our team, the </a:t>
            </a:r>
            <a:r>
              <a:rPr lang="en-US" sz="2000" b="1" dirty="0">
                <a:latin typeface="+mj-lt"/>
              </a:rPr>
              <a:t>predicted values</a:t>
            </a:r>
            <a:r>
              <a:rPr lang="en-US" sz="2000" dirty="0">
                <a:latin typeface="+mj-lt"/>
              </a:rPr>
              <a:t> can be seen </a:t>
            </a:r>
            <a:r>
              <a:rPr lang="en-US" sz="2000" b="1" dirty="0">
                <a:latin typeface="+mj-lt"/>
              </a:rPr>
              <a:t>satisfactory</a:t>
            </a:r>
            <a:r>
              <a:rPr lang="en-US" sz="2000" dirty="0">
                <a:latin typeface="+mj-lt"/>
              </a:rPr>
              <a:t> as compared to the actual data of interest rates provided by the lending club. </a:t>
            </a:r>
          </a:p>
        </p:txBody>
      </p:sp>
      <p:pic>
        <p:nvPicPr>
          <p:cNvPr id="5" name="21">
            <a:hlinkClick r:id="" action="ppaction://media"/>
            <a:extLst>
              <a:ext uri="{FF2B5EF4-FFF2-40B4-BE49-F238E27FC236}">
                <a16:creationId xmlns:a16="http://schemas.microsoft.com/office/drawing/2014/main" id="{0924CA16-885C-4377-9698-7A8502B08A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81811" y="5932449"/>
            <a:ext cx="733889" cy="733889"/>
          </a:xfrm>
          <a:prstGeom prst="rect">
            <a:avLst/>
          </a:prstGeom>
        </p:spPr>
      </p:pic>
    </p:spTree>
    <p:extLst>
      <p:ext uri="{BB962C8B-B14F-4D97-AF65-F5344CB8AC3E}">
        <p14:creationId xmlns:p14="http://schemas.microsoft.com/office/powerpoint/2010/main" val="339509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0" y="2613349"/>
            <a:ext cx="6348413" cy="1759271"/>
          </a:xfrm>
          <a:prstGeom prst="rect">
            <a:avLst/>
          </a:prstGeom>
          <a:solidFill>
            <a:schemeClr val="accent2"/>
          </a:solidFill>
        </p:spPr>
        <p:txBody>
          <a:bodyPr lIns="1548000" tIns="216000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889952" y="3905554"/>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31325" y="2830202"/>
            <a:ext cx="4859215" cy="1325563"/>
          </a:xfrm>
        </p:spPr>
        <p:txBody>
          <a:bodyPr>
            <a:normAutofit/>
          </a:bodyPr>
          <a:lstStyle/>
          <a:p>
            <a:r>
              <a:rPr lang="en-US" sz="5000" dirty="0">
                <a:solidFill>
                  <a:schemeClr val="bg1"/>
                </a:solidFill>
              </a:rPr>
              <a:t>THANK YOU!</a:t>
            </a:r>
            <a:endParaRPr lang="en-US" sz="5000" dirty="0"/>
          </a:p>
        </p:txBody>
      </p:sp>
      <p:pic>
        <p:nvPicPr>
          <p:cNvPr id="3" name="Recorded Sound">
            <a:hlinkClick r:id="" action="ppaction://media"/>
            <a:extLst>
              <a:ext uri="{FF2B5EF4-FFF2-40B4-BE49-F238E27FC236}">
                <a16:creationId xmlns:a16="http://schemas.microsoft.com/office/drawing/2014/main" id="{40B73A53-F963-4705-A844-CC8FF57E2F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3639" y="6310970"/>
            <a:ext cx="406400" cy="406400"/>
          </a:xfrm>
          <a:prstGeom prst="rect">
            <a:avLst/>
          </a:prstGeom>
        </p:spPr>
      </p:pic>
    </p:spTree>
    <p:extLst>
      <p:ext uri="{BB962C8B-B14F-4D97-AF65-F5344CB8AC3E}">
        <p14:creationId xmlns:p14="http://schemas.microsoft.com/office/powerpoint/2010/main" val="148695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3" y="1690689"/>
            <a:ext cx="2983732" cy="1922438"/>
          </a:xfrm>
        </p:spPr>
        <p:txBody>
          <a:bodyPr>
            <a:noAutofit/>
          </a:bodyPr>
          <a:lstStyle/>
          <a:p>
            <a:pPr marL="12700">
              <a:lnSpc>
                <a:spcPct val="120000"/>
              </a:lnSpc>
              <a:spcBef>
                <a:spcPts val="100"/>
              </a:spcBef>
            </a:pPr>
            <a:r>
              <a:rPr lang="en-US" sz="1900" b="1" dirty="0">
                <a:solidFill>
                  <a:schemeClr val="bg1"/>
                </a:solidFill>
              </a:rPr>
              <a:t>NAR Level</a:t>
            </a:r>
          </a:p>
          <a:p>
            <a:pPr marR="5080">
              <a:lnSpc>
                <a:spcPct val="100000"/>
              </a:lnSpc>
              <a:spcBef>
                <a:spcPts val="600"/>
              </a:spcBef>
            </a:pPr>
            <a:r>
              <a:rPr lang="en-US" sz="1400" i="1" spc="-15" dirty="0">
                <a:solidFill>
                  <a:schemeClr val="bg2">
                    <a:lumMod val="20000"/>
                    <a:lumOff val="80000"/>
                  </a:schemeClr>
                </a:solidFill>
                <a:cs typeface="Arial"/>
              </a:rPr>
              <a:t> Over an increase in time, the adjusted NAR falls.</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524782" cy="1922438"/>
          </a:xfrm>
        </p:spPr>
        <p:txBody>
          <a:bodyPr>
            <a:noAutofit/>
          </a:bodyPr>
          <a:lstStyle/>
          <a:p>
            <a:pPr marL="12700">
              <a:lnSpc>
                <a:spcPct val="120000"/>
              </a:lnSpc>
              <a:spcBef>
                <a:spcPts val="100"/>
              </a:spcBef>
            </a:pPr>
            <a:r>
              <a:rPr lang="en-US" sz="1900" b="1" dirty="0">
                <a:solidFill>
                  <a:schemeClr val="bg1"/>
                </a:solidFill>
              </a:rPr>
              <a:t>Adjusted NAR</a:t>
            </a:r>
          </a:p>
          <a:p>
            <a:pPr marL="12700">
              <a:lnSpc>
                <a:spcPct val="120000"/>
              </a:lnSpc>
              <a:spcBef>
                <a:spcPts val="100"/>
              </a:spcBef>
            </a:pPr>
            <a:r>
              <a:rPr lang="en-US" sz="2000" i="1" spc="-15" dirty="0">
                <a:solidFill>
                  <a:schemeClr val="bg2">
                    <a:lumMod val="20000"/>
                    <a:lumOff val="80000"/>
                  </a:schemeClr>
                </a:solidFill>
                <a:cs typeface="Arial"/>
              </a:rPr>
              <a:t> </a:t>
            </a:r>
            <a:r>
              <a:rPr lang="en-US" sz="1400" i="1" spc="-15" dirty="0">
                <a:solidFill>
                  <a:schemeClr val="bg2">
                    <a:lumMod val="20000"/>
                    <a:lumOff val="80000"/>
                  </a:schemeClr>
                </a:solidFill>
                <a:cs typeface="Arial"/>
              </a:rPr>
              <a:t>If I invest in multiple loans then my adjusted NAR would be high in the beginning and over the period of time as we traverse, the adjusted NAR decreases due to multiple reasons, one of which is the loan can end up being charged off.</a:t>
            </a:r>
          </a:p>
          <a:p>
            <a:pPr marL="12700">
              <a:lnSpc>
                <a:spcPct val="120000"/>
              </a:lnSpc>
              <a:spcBef>
                <a:spcPts val="100"/>
              </a:spcBef>
            </a:pPr>
            <a:endParaRPr lang="en-US" sz="1400" b="1" dirty="0">
              <a:solidFill>
                <a:schemeClr val="bg1"/>
              </a:solidFill>
            </a:endParaRPr>
          </a:p>
          <a:p>
            <a:pPr marL="12700">
              <a:lnSpc>
                <a:spcPct val="120000"/>
              </a:lnSpc>
              <a:spcBef>
                <a:spcPts val="100"/>
              </a:spcBef>
            </a:pPr>
            <a:endParaRPr lang="en-US" sz="1400" i="1" spc="-15" dirty="0">
              <a:solidFill>
                <a:schemeClr val="bg2">
                  <a:lumMod val="20000"/>
                  <a:lumOff val="80000"/>
                </a:schemeClr>
              </a:solidFill>
              <a:cs typeface="Arial"/>
            </a:endParaRP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BUSINESS PROBLEMS</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pPr marL="12700">
              <a:lnSpc>
                <a:spcPct val="120000"/>
              </a:lnSpc>
              <a:spcBef>
                <a:spcPts val="100"/>
              </a:spcBef>
            </a:pPr>
            <a:r>
              <a:rPr lang="en-US" sz="1900" b="1" dirty="0">
                <a:solidFill>
                  <a:schemeClr val="bg1"/>
                </a:solidFill>
              </a:rPr>
              <a:t>Loan Issuance by State</a:t>
            </a:r>
          </a:p>
          <a:p>
            <a:pPr marR="5080">
              <a:lnSpc>
                <a:spcPct val="100000"/>
              </a:lnSpc>
              <a:spcBef>
                <a:spcPts val="600"/>
              </a:spcBef>
            </a:pPr>
            <a:r>
              <a:rPr lang="en-US" sz="1400" i="1" spc="-15" dirty="0">
                <a:solidFill>
                  <a:schemeClr val="bg2">
                    <a:lumMod val="20000"/>
                    <a:lumOff val="80000"/>
                  </a:schemeClr>
                </a:solidFill>
                <a:cs typeface="Arial"/>
              </a:rPr>
              <a:t>Over 19 states in the US issued total loan amounts of over $50 million and more, whereas 14 states held a total of $25-50 million and the remaining 18 states issued total loan amount between $0-25 million.</a:t>
            </a:r>
            <a:endParaRPr lang="en-US" sz="1800" i="1" spc="-15" dirty="0">
              <a:solidFill>
                <a:schemeClr val="bg2">
                  <a:lumMod val="20000"/>
                  <a:lumOff val="80000"/>
                </a:schemeClr>
              </a:solidFill>
              <a:cs typeface="Arial"/>
            </a:endParaRP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849456"/>
            <a:ext cx="3148965" cy="1922438"/>
          </a:xfrm>
        </p:spPr>
        <p:txBody>
          <a:bodyPr>
            <a:noAutofit/>
          </a:bodyPr>
          <a:lstStyle/>
          <a:p>
            <a:pPr marL="12700">
              <a:lnSpc>
                <a:spcPct val="120000"/>
              </a:lnSpc>
              <a:spcBef>
                <a:spcPts val="100"/>
              </a:spcBef>
            </a:pPr>
            <a:r>
              <a:rPr lang="en-US" sz="1900" b="1" dirty="0">
                <a:solidFill>
                  <a:schemeClr val="bg1"/>
                </a:solidFill>
              </a:rPr>
              <a:t>Amount of Loan</a:t>
            </a:r>
          </a:p>
          <a:p>
            <a:pPr marR="5080">
              <a:lnSpc>
                <a:spcPct val="100000"/>
              </a:lnSpc>
              <a:spcBef>
                <a:spcPts val="600"/>
              </a:spcBef>
            </a:pPr>
            <a:r>
              <a:rPr lang="en-US" sz="1400" i="1" spc="-15" dirty="0">
                <a:solidFill>
                  <a:schemeClr val="bg2">
                    <a:lumMod val="20000"/>
                    <a:lumOff val="80000"/>
                  </a:schemeClr>
                </a:solidFill>
                <a:cs typeface="Arial"/>
              </a:rPr>
              <a:t>Loan status migration over 9 months shows us that the loans which are past due, 22% of those loans end up being in the net-charged off status in the grace period whereas 78% of the loans in the grace period remain active. </a:t>
            </a: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849456"/>
            <a:ext cx="3690011" cy="1922438"/>
          </a:xfrm>
        </p:spPr>
        <p:txBody>
          <a:bodyPr>
            <a:noAutofit/>
          </a:bodyPr>
          <a:lstStyle/>
          <a:p>
            <a:pPr marL="12700">
              <a:lnSpc>
                <a:spcPct val="120000"/>
              </a:lnSpc>
              <a:spcBef>
                <a:spcPts val="100"/>
              </a:spcBef>
            </a:pPr>
            <a:r>
              <a:rPr lang="en-US" sz="1900" b="1" dirty="0">
                <a:solidFill>
                  <a:schemeClr val="bg1"/>
                </a:solidFill>
              </a:rPr>
              <a:t>Grade Mix</a:t>
            </a:r>
          </a:p>
          <a:p>
            <a:pPr marR="5080">
              <a:lnSpc>
                <a:spcPct val="100000"/>
              </a:lnSpc>
              <a:spcBef>
                <a:spcPts val="600"/>
              </a:spcBef>
            </a:pPr>
            <a:r>
              <a:rPr lang="en-US" sz="1400" i="1" spc="-15" dirty="0">
                <a:solidFill>
                  <a:schemeClr val="bg2">
                    <a:lumMod val="20000"/>
                    <a:lumOff val="80000"/>
                  </a:schemeClr>
                </a:solidFill>
                <a:cs typeface="Arial"/>
              </a:rPr>
              <a:t>Grade mix over time shows that lower the grade of the loan, lower issuance for that loan have been made over the years. Loan grades B, C followed by A were the maximum issued loan grades.</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259789" cy="2377977"/>
          </a:xfrm>
        </p:spPr>
        <p:txBody>
          <a:bodyPr>
            <a:noAutofit/>
          </a:bodyPr>
          <a:lstStyle/>
          <a:p>
            <a:pPr marL="12700">
              <a:lnSpc>
                <a:spcPct val="120000"/>
              </a:lnSpc>
              <a:spcBef>
                <a:spcPts val="100"/>
              </a:spcBef>
            </a:pPr>
            <a:r>
              <a:rPr lang="en-US" sz="1900" b="1" dirty="0">
                <a:solidFill>
                  <a:schemeClr val="bg1"/>
                </a:solidFill>
              </a:rPr>
              <a:t>Increase in Interest Rate</a:t>
            </a:r>
          </a:p>
          <a:p>
            <a:pPr marR="5080">
              <a:lnSpc>
                <a:spcPct val="100000"/>
              </a:lnSpc>
              <a:spcBef>
                <a:spcPts val="600"/>
              </a:spcBef>
            </a:pPr>
            <a:r>
              <a:rPr lang="en-US" sz="1400" i="1" spc="-15" dirty="0">
                <a:solidFill>
                  <a:schemeClr val="bg2">
                    <a:lumMod val="20000"/>
                    <a:lumOff val="80000"/>
                  </a:schemeClr>
                </a:solidFill>
                <a:cs typeface="Arial"/>
              </a:rPr>
              <a:t> Loan grades A to D have a constant interest rate band whereas there is a significant increase in the interest rates with loan grades E to G with a substantial increase of 10%</a:t>
            </a:r>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a:stretch>
            <a:fillRect/>
          </a:stretch>
        </p:blipFill>
        <p:spPr bwMode="white">
          <a:xfrm>
            <a:off x="8015029" y="1679575"/>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a:stretch>
            <a:fillRect/>
          </a:stretch>
        </p:blipFill>
        <p:spPr bwMode="white">
          <a:xfrm>
            <a:off x="838200" y="3792079"/>
            <a:ext cx="576000" cy="576000"/>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6">
            <a:extLst>
              <a:ext uri="{28A0092B-C50C-407E-A947-70E740481C1C}">
                <a14:useLocalDpi xmlns:a14="http://schemas.microsoft.com/office/drawing/2010/main" val="0"/>
              </a:ext>
            </a:extLst>
          </a:blip>
          <a:srcRect/>
          <a:stretch>
            <a:fillRect/>
          </a:stretch>
        </p:blipFill>
        <p:spPr bwMode="white">
          <a:xfrm>
            <a:off x="8015029" y="3792078"/>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7">
            <a:extLst>
              <a:ext uri="{28A0092B-C50C-407E-A947-70E740481C1C}">
                <a14:useLocalDpi xmlns:a14="http://schemas.microsoft.com/office/drawing/2010/main" val="0"/>
              </a:ext>
            </a:extLst>
          </a:blip>
          <a:srcRect/>
          <a:stretch>
            <a:fillRect/>
          </a:stretch>
        </p:blipFill>
        <p:spPr bwMode="white">
          <a:xfrm>
            <a:off x="4378157" y="3792078"/>
            <a:ext cx="576000" cy="576000"/>
          </a:xfrm>
        </p:spPr>
      </p:pic>
      <p:pic>
        <p:nvPicPr>
          <p:cNvPr id="3" name="Recorded Sound">
            <a:hlinkClick r:id="" action="ppaction://media"/>
            <a:extLst>
              <a:ext uri="{FF2B5EF4-FFF2-40B4-BE49-F238E27FC236}">
                <a16:creationId xmlns:a16="http://schemas.microsoft.com/office/drawing/2014/main" id="{755964BF-6C50-4A27-A6E0-99B9F13111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05204" y="6174902"/>
            <a:ext cx="406400" cy="406400"/>
          </a:xfrm>
          <a:prstGeom prst="rect">
            <a:avLst/>
          </a:prstGeom>
        </p:spPr>
      </p:pic>
    </p:spTree>
    <p:extLst>
      <p:ext uri="{BB962C8B-B14F-4D97-AF65-F5344CB8AC3E}">
        <p14:creationId xmlns:p14="http://schemas.microsoft.com/office/powerpoint/2010/main" val="2429607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a:lstStyle/>
          <a:p>
            <a:r>
              <a:rPr lang="en-US" dirty="0"/>
              <a:t>BUSINESS GOALS</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7055714" y="1769168"/>
            <a:ext cx="4531709" cy="520666"/>
          </a:xfrm>
        </p:spPr>
        <p:txBody>
          <a:bodyPr>
            <a:normAutofit/>
          </a:bodyPr>
          <a:lstStyle/>
          <a:p>
            <a:pPr>
              <a:lnSpc>
                <a:spcPct val="110000"/>
              </a:lnSpc>
              <a:spcBef>
                <a:spcPts val="425"/>
              </a:spcBef>
            </a:pPr>
            <a:r>
              <a:rPr lang="en-US" sz="2200" b="1" dirty="0">
                <a:solidFill>
                  <a:schemeClr val="bg1"/>
                </a:solidFill>
                <a:latin typeface="+mj-lt"/>
              </a:rPr>
              <a:t>Understand the Credit Risk</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t>4</a:t>
            </a:fld>
            <a:endParaRPr lang="en-US" dirty="0"/>
          </a:p>
        </p:txBody>
      </p:sp>
      <p:pic>
        <p:nvPicPr>
          <p:cNvPr id="7" name="Picture Placeholder 6" descr="Two men look at laptop">
            <a:extLst>
              <a:ext uri="{FF2B5EF4-FFF2-40B4-BE49-F238E27FC236}">
                <a16:creationId xmlns:a16="http://schemas.microsoft.com/office/drawing/2014/main" id="{2CD8DFC9-E679-43B6-94BA-67756E397A11}"/>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tretch>
            <a:fillRect/>
          </a:stretch>
        </p:blipFill>
        <p:spPr>
          <a:xfrm>
            <a:off x="17252" y="2781223"/>
            <a:ext cx="6024983" cy="2736901"/>
          </a:xfrm>
        </p:spPr>
      </p:pic>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a:stretch>
            <a:fillRect/>
          </a:stretch>
        </p:blipFill>
        <p:spPr bwMode="ltGray">
          <a:xfrm>
            <a:off x="6481239" y="171383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a:stretch>
            <a:fillRect/>
          </a:stretch>
        </p:blipFill>
        <p:spPr bwMode="ltGray">
          <a:xfrm>
            <a:off x="6481239" y="2786574"/>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7055713" y="2841120"/>
            <a:ext cx="4531709" cy="576000"/>
          </a:xfrm>
        </p:spPr>
        <p:txBody>
          <a:bodyPr>
            <a:normAutofit/>
          </a:bodyPr>
          <a:lstStyle/>
          <a:p>
            <a:pPr>
              <a:lnSpc>
                <a:spcPct val="110000"/>
              </a:lnSpc>
              <a:spcBef>
                <a:spcPts val="425"/>
              </a:spcBef>
            </a:pPr>
            <a:r>
              <a:rPr lang="en-US" sz="2400" b="1" dirty="0">
                <a:solidFill>
                  <a:schemeClr val="bg1"/>
                </a:solidFill>
                <a:latin typeface="+mj-lt"/>
              </a:rPr>
              <a:t>Borrowing Patterns</a:t>
            </a: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6">
            <a:extLst>
              <a:ext uri="{28A0092B-C50C-407E-A947-70E740481C1C}">
                <a14:useLocalDpi xmlns:a14="http://schemas.microsoft.com/office/drawing/2010/main" val="0"/>
              </a:ext>
            </a:extLst>
          </a:blip>
          <a:srcRect/>
          <a:stretch>
            <a:fillRect/>
          </a:stretch>
        </p:blipFill>
        <p:spPr bwMode="ltGray">
          <a:xfrm>
            <a:off x="6481239" y="3783097"/>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7055713" y="3852550"/>
            <a:ext cx="4672463" cy="1431234"/>
          </a:xfrm>
        </p:spPr>
        <p:txBody>
          <a:bodyPr>
            <a:normAutofit/>
          </a:bodyPr>
          <a:lstStyle/>
          <a:p>
            <a:pPr>
              <a:lnSpc>
                <a:spcPct val="110000"/>
              </a:lnSpc>
              <a:spcBef>
                <a:spcPts val="425"/>
              </a:spcBef>
            </a:pPr>
            <a:r>
              <a:rPr lang="en-US" sz="2200" b="1" dirty="0">
                <a:solidFill>
                  <a:schemeClr val="bg1"/>
                </a:solidFill>
                <a:latin typeface="+mj-lt"/>
              </a:rPr>
              <a:t>Investment Opportunities</a:t>
            </a:r>
          </a:p>
          <a:p>
            <a:pPr marR="417195">
              <a:lnSpc>
                <a:spcPct val="107100"/>
              </a:lnSpc>
              <a:spcBef>
                <a:spcPts val="0"/>
              </a:spcBef>
              <a:spcAft>
                <a:spcPts val="1000"/>
              </a:spcAft>
            </a:pPr>
            <a:endParaRPr lang="en-US" sz="1500" i="1" spc="-15" dirty="0">
              <a:solidFill>
                <a:schemeClr val="bg2">
                  <a:lumMod val="20000"/>
                  <a:lumOff val="80000"/>
                </a:schemeClr>
              </a:solidFill>
              <a:cs typeface="Arial"/>
            </a:endParaRP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a:off x="919594" y="1786728"/>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12" name="Picture Placeholder 18" descr="Check icon">
            <a:extLst>
              <a:ext uri="{FF2B5EF4-FFF2-40B4-BE49-F238E27FC236}">
                <a16:creationId xmlns:a16="http://schemas.microsoft.com/office/drawing/2014/main" id="{32CFC6DB-009D-414A-B317-BC0A0CB849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ltGray">
          <a:xfrm>
            <a:off x="6481239" y="4855838"/>
            <a:ext cx="576000" cy="576001"/>
          </a:xfrm>
          <a:prstGeom prst="rect">
            <a:avLst/>
          </a:prstGeom>
        </p:spPr>
      </p:pic>
      <p:sp>
        <p:nvSpPr>
          <p:cNvPr id="14" name="Text Placeholder 12">
            <a:extLst>
              <a:ext uri="{FF2B5EF4-FFF2-40B4-BE49-F238E27FC236}">
                <a16:creationId xmlns:a16="http://schemas.microsoft.com/office/drawing/2014/main" id="{0B77B2D0-A312-4E33-B626-BECF3C30D06D}"/>
              </a:ext>
            </a:extLst>
          </p:cNvPr>
          <p:cNvSpPr txBox="1">
            <a:spLocks/>
          </p:cNvSpPr>
          <p:nvPr/>
        </p:nvSpPr>
        <p:spPr bwMode="ltGray">
          <a:xfrm>
            <a:off x="7055713" y="4925291"/>
            <a:ext cx="4672463"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spc="-15" dirty="0">
                <a:solidFill>
                  <a:schemeClr val="bg1"/>
                </a:solidFill>
                <a:latin typeface="+mj-lt"/>
                <a:cs typeface="Arial"/>
              </a:rPr>
              <a:t>Understand Consumer Choice and Behavior</a:t>
            </a:r>
            <a:r>
              <a:rPr lang="en-US" sz="1500" i="1" spc="-15" dirty="0">
                <a:solidFill>
                  <a:schemeClr val="bg2">
                    <a:lumMod val="20000"/>
                    <a:lumOff val="80000"/>
                  </a:schemeClr>
                </a:solidFill>
                <a:cs typeface="Arial"/>
              </a:rPr>
              <a:t>.</a:t>
            </a:r>
          </a:p>
        </p:txBody>
      </p:sp>
      <p:pic>
        <p:nvPicPr>
          <p:cNvPr id="5" name="Recorded Sound">
            <a:hlinkClick r:id="" action="ppaction://media"/>
            <a:extLst>
              <a:ext uri="{FF2B5EF4-FFF2-40B4-BE49-F238E27FC236}">
                <a16:creationId xmlns:a16="http://schemas.microsoft.com/office/drawing/2014/main" id="{EBECF621-7DB4-4D67-B2A9-1536BACA96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62444" y="6174902"/>
            <a:ext cx="406400" cy="406400"/>
          </a:xfrm>
          <a:prstGeom prst="rect">
            <a:avLst/>
          </a:prstGeom>
        </p:spPr>
      </p:pic>
    </p:spTree>
    <p:extLst>
      <p:ext uri="{BB962C8B-B14F-4D97-AF65-F5344CB8AC3E}">
        <p14:creationId xmlns:p14="http://schemas.microsoft.com/office/powerpoint/2010/main" val="3013812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KEY TAKEAWAY FROM CLIENTS</a:t>
            </a:r>
            <a:endParaRPr lang="en-US" dirty="0"/>
          </a:p>
        </p:txBody>
      </p:sp>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a:stretch>
            <a:fillRect/>
          </a:stretch>
        </p:blipFill>
        <p:spPr bwMode="white">
          <a:xfrm>
            <a:off x="7339585" y="2543907"/>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7" name="Picture 36">
            <a:extLst>
              <a:ext uri="{FF2B5EF4-FFF2-40B4-BE49-F238E27FC236}">
                <a16:creationId xmlns:a16="http://schemas.microsoft.com/office/drawing/2014/main" id="{6C87E61B-59D0-44D4-9883-9D7E8AA6FBC6}"/>
              </a:ext>
            </a:extLst>
          </p:cNvPr>
          <p:cNvPicPr>
            <a:picLocks noChangeAspect="1"/>
          </p:cNvPicPr>
          <p:nvPr/>
        </p:nvPicPr>
        <p:blipFill rotWithShape="1">
          <a:blip r:embed="rId7"/>
          <a:srcRect t="4529"/>
          <a:stretch/>
        </p:blipFill>
        <p:spPr>
          <a:xfrm>
            <a:off x="858372" y="1571450"/>
            <a:ext cx="10660094" cy="4183862"/>
          </a:xfrm>
          <a:prstGeom prst="rect">
            <a:avLst/>
          </a:prstGeom>
        </p:spPr>
      </p:pic>
      <p:sp>
        <p:nvSpPr>
          <p:cNvPr id="43" name="Rectangle 42">
            <a:extLst>
              <a:ext uri="{FF2B5EF4-FFF2-40B4-BE49-F238E27FC236}">
                <a16:creationId xmlns:a16="http://schemas.microsoft.com/office/drawing/2014/main" id="{A62A5046-5C30-43E3-9B81-7ABE87AC3D18}"/>
              </a:ext>
            </a:extLst>
          </p:cNvPr>
          <p:cNvSpPr/>
          <p:nvPr/>
        </p:nvSpPr>
        <p:spPr>
          <a:xfrm>
            <a:off x="818028" y="5844991"/>
            <a:ext cx="10741532" cy="923330"/>
          </a:xfrm>
          <a:prstGeom prst="rect">
            <a:avLst/>
          </a:prstGeom>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 From the total loan issuance graph, it can be seen that the amount of loans disbursed year over year increased as we go from 2011 to 2018, and within the years, the growth is exponential in every quarter.</a:t>
            </a:r>
          </a:p>
        </p:txBody>
      </p:sp>
      <p:pic>
        <p:nvPicPr>
          <p:cNvPr id="4" name="Recorded Sound">
            <a:hlinkClick r:id="" action="ppaction://media"/>
            <a:extLst>
              <a:ext uri="{FF2B5EF4-FFF2-40B4-BE49-F238E27FC236}">
                <a16:creationId xmlns:a16="http://schemas.microsoft.com/office/drawing/2014/main" id="{FBB13FC6-9388-4BC6-A0B4-0E869E2F3D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54134" y="6227432"/>
            <a:ext cx="406400" cy="406400"/>
          </a:xfrm>
          <a:prstGeom prst="rect">
            <a:avLst/>
          </a:prstGeom>
        </p:spPr>
      </p:pic>
    </p:spTree>
    <p:extLst>
      <p:ext uri="{BB962C8B-B14F-4D97-AF65-F5344CB8AC3E}">
        <p14:creationId xmlns:p14="http://schemas.microsoft.com/office/powerpoint/2010/main" val="33660325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06168" y="365125"/>
            <a:ext cx="10515600" cy="1325563"/>
          </a:xfrm>
        </p:spPr>
        <p:txBody>
          <a:bodyPr/>
          <a:lstStyle/>
          <a:p>
            <a:r>
              <a:rPr lang="en-US" dirty="0"/>
              <a:t>DATA EXPLORATION</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346384"/>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8" name="TextBox 17">
            <a:extLst>
              <a:ext uri="{FF2B5EF4-FFF2-40B4-BE49-F238E27FC236}">
                <a16:creationId xmlns:a16="http://schemas.microsoft.com/office/drawing/2014/main" id="{C30FBC68-ED14-4147-8CB0-D5E098CEFF62}"/>
              </a:ext>
            </a:extLst>
          </p:cNvPr>
          <p:cNvSpPr txBox="1"/>
          <p:nvPr/>
        </p:nvSpPr>
        <p:spPr>
          <a:xfrm>
            <a:off x="888601" y="3278534"/>
            <a:ext cx="10670959" cy="3693319"/>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t>
            </a:r>
            <a:r>
              <a:rPr lang="en-US" dirty="0">
                <a:solidFill>
                  <a:schemeClr val="bg1"/>
                </a:solidFill>
                <a:latin typeface="Calibri" panose="020F0502020204030204" pitchFamily="34" charset="0"/>
                <a:cs typeface="Calibri" panose="020F0502020204030204" pitchFamily="34" charset="0"/>
              </a:rPr>
              <a:t> </a:t>
            </a:r>
            <a:r>
              <a:rPr lang="en-US" b="1" dirty="0">
                <a:solidFill>
                  <a:srgbClr val="FFC000"/>
                </a:solidFill>
                <a:latin typeface="Calibri" panose="020F0502020204030204" pitchFamily="34" charset="0"/>
                <a:cs typeface="Calibri" panose="020F0502020204030204" pitchFamily="34" charset="0"/>
              </a:rPr>
              <a:t>Borrower Features: </a:t>
            </a:r>
            <a:r>
              <a:rPr lang="en-US" dirty="0" err="1">
                <a:solidFill>
                  <a:schemeClr val="bg1"/>
                </a:solidFill>
                <a:latin typeface="Calibri" panose="020F0502020204030204" pitchFamily="34" charset="0"/>
                <a:cs typeface="Calibri" panose="020F0502020204030204" pitchFamily="34" charset="0"/>
              </a:rPr>
              <a:t>member_id</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emp_title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emp_length</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home_ownership</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annual_inc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zip_code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addr_state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dti</a:t>
            </a:r>
            <a:r>
              <a:rPr lang="en-US" dirty="0">
                <a:solidFill>
                  <a:schemeClr val="bg1"/>
                </a:solidFill>
                <a:latin typeface="Calibri" panose="020F0502020204030204" pitchFamily="34" charset="0"/>
                <a:cs typeface="Calibri" panose="020F0502020204030204" pitchFamily="34" charset="0"/>
              </a:rPr>
              <a:t>, delinq_2yrs, </a:t>
            </a:r>
            <a:r>
              <a:rPr lang="en-US" dirty="0" err="1">
                <a:solidFill>
                  <a:schemeClr val="bg1"/>
                </a:solidFill>
                <a:latin typeface="Calibri" panose="020F0502020204030204" pitchFamily="34" charset="0"/>
                <a:cs typeface="Calibri" panose="020F0502020204030204" pitchFamily="34" charset="0"/>
              </a:rPr>
              <a:t>earliest_cr_line</a:t>
            </a:r>
            <a:r>
              <a:rPr lang="en-US" dirty="0">
                <a:solidFill>
                  <a:schemeClr val="bg1"/>
                </a:solidFill>
                <a:latin typeface="Calibri" panose="020F0502020204030204" pitchFamily="34" charset="0"/>
                <a:cs typeface="Calibri" panose="020F0502020204030204" pitchFamily="34" charset="0"/>
              </a:rPr>
              <a:t>, inq_last_6mths, </a:t>
            </a:r>
            <a:r>
              <a:rPr lang="en-US" dirty="0" err="1">
                <a:solidFill>
                  <a:schemeClr val="bg1"/>
                </a:solidFill>
                <a:latin typeface="Calibri" panose="020F0502020204030204" pitchFamily="34" charset="0"/>
                <a:cs typeface="Calibri" panose="020F0502020204030204" pitchFamily="34" charset="0"/>
              </a:rPr>
              <a:t>mths_since_last_delinq</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mths_since_last_record</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open_acc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pub_rec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revol_bal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revol_util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total_acc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acc_now_delinq</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tot_cur_bal</a:t>
            </a:r>
            <a:r>
              <a:rPr lang="en-US" dirty="0">
                <a:solidFill>
                  <a:schemeClr val="bg1"/>
                </a:solidFill>
                <a:latin typeface="Calibri" panose="020F0502020204030204" pitchFamily="34" charset="0"/>
                <a:cs typeface="Calibri" panose="020F0502020204030204" pitchFamily="34" charset="0"/>
              </a:rPr>
              <a:t>, open_acc_6m, open_il_6m, open_il_12m, open_il_24m, </a:t>
            </a:r>
            <a:r>
              <a:rPr lang="en-US" dirty="0" err="1">
                <a:solidFill>
                  <a:schemeClr val="bg1"/>
                </a:solidFill>
                <a:latin typeface="Calibri" panose="020F0502020204030204" pitchFamily="34" charset="0"/>
                <a:cs typeface="Calibri" panose="020F0502020204030204" pitchFamily="34" charset="0"/>
              </a:rPr>
              <a:t>mths_since_rcnt_il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total_bal_il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il_util</a:t>
            </a:r>
            <a:r>
              <a:rPr lang="en-US" dirty="0">
                <a:solidFill>
                  <a:schemeClr val="bg1"/>
                </a:solidFill>
                <a:latin typeface="Calibri" panose="020F0502020204030204" pitchFamily="34" charset="0"/>
                <a:cs typeface="Calibri" panose="020F0502020204030204" pitchFamily="34" charset="0"/>
              </a:rPr>
              <a:t>, open_rv_12m, open_rv_24m, </a:t>
            </a:r>
            <a:r>
              <a:rPr lang="en-US" dirty="0" err="1">
                <a:solidFill>
                  <a:schemeClr val="bg1"/>
                </a:solidFill>
                <a:latin typeface="Calibri" panose="020F0502020204030204" pitchFamily="34" charset="0"/>
                <a:cs typeface="Calibri" panose="020F0502020204030204" pitchFamily="34" charset="0"/>
              </a:rPr>
              <a:t>max_bal_bc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all_util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total_rev_hi_lim</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inq_fi</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total_cu_tl</a:t>
            </a:r>
            <a:r>
              <a:rPr lang="en-US" dirty="0">
                <a:solidFill>
                  <a:schemeClr val="bg1"/>
                </a:solidFill>
                <a:latin typeface="Calibri" panose="020F0502020204030204" pitchFamily="34" charset="0"/>
                <a:cs typeface="Calibri" panose="020F0502020204030204" pitchFamily="34" charset="0"/>
              </a:rPr>
              <a:t>, inq_last_12m</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en-US" b="1" dirty="0">
                <a:solidFill>
                  <a:srgbClr val="FFC000"/>
                </a:solidFill>
                <a:latin typeface="Calibri" panose="020F0502020204030204" pitchFamily="34" charset="0"/>
                <a:cs typeface="Calibri" panose="020F0502020204030204" pitchFamily="34" charset="0"/>
              </a:rPr>
              <a:t>Loan related Features: </a:t>
            </a:r>
            <a:r>
              <a:rPr lang="en-US" dirty="0">
                <a:solidFill>
                  <a:schemeClr val="bg1"/>
                </a:solidFill>
                <a:latin typeface="Calibri" panose="020F0502020204030204" pitchFamily="34" charset="0"/>
                <a:cs typeface="Calibri" panose="020F0502020204030204" pitchFamily="34" charset="0"/>
              </a:rPr>
              <a:t>id, </a:t>
            </a:r>
            <a:r>
              <a:rPr lang="en-US" dirty="0" err="1">
                <a:solidFill>
                  <a:schemeClr val="bg1"/>
                </a:solidFill>
                <a:latin typeface="Calibri" panose="020F0502020204030204" pitchFamily="34" charset="0"/>
                <a:cs typeface="Calibri" panose="020F0502020204030204" pitchFamily="34" charset="0"/>
              </a:rPr>
              <a:t>loan_amnt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funded_amnt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funded_amnt_inv</a:t>
            </a:r>
            <a:r>
              <a:rPr lang="en-US" dirty="0">
                <a:solidFill>
                  <a:schemeClr val="bg1"/>
                </a:solidFill>
                <a:latin typeface="Calibri" panose="020F0502020204030204" pitchFamily="34" charset="0"/>
                <a:cs typeface="Calibri" panose="020F0502020204030204" pitchFamily="34" charset="0"/>
              </a:rPr>
              <a:t>, term, </a:t>
            </a:r>
            <a:r>
              <a:rPr lang="en-US" dirty="0" err="1">
                <a:solidFill>
                  <a:schemeClr val="bg1"/>
                </a:solidFill>
                <a:latin typeface="Calibri" panose="020F0502020204030204" pitchFamily="34" charset="0"/>
                <a:cs typeface="Calibri" panose="020F0502020204030204" pitchFamily="34" charset="0"/>
              </a:rPr>
              <a:t>int_rate</a:t>
            </a:r>
            <a:r>
              <a:rPr lang="en-US" dirty="0">
                <a:solidFill>
                  <a:schemeClr val="bg1"/>
                </a:solidFill>
                <a:latin typeface="Calibri" panose="020F0502020204030204" pitchFamily="34" charset="0"/>
                <a:cs typeface="Calibri" panose="020F0502020204030204" pitchFamily="34" charset="0"/>
              </a:rPr>
              <a:t>, installment, grade, </a:t>
            </a:r>
            <a:r>
              <a:rPr lang="en-US" dirty="0" err="1">
                <a:solidFill>
                  <a:schemeClr val="bg1"/>
                </a:solidFill>
                <a:latin typeface="Calibri" panose="020F0502020204030204" pitchFamily="34" charset="0"/>
                <a:cs typeface="Calibri" panose="020F0502020204030204" pitchFamily="34" charset="0"/>
              </a:rPr>
              <a:t>sub_grade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verification_status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issue_d</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loan_status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pymnt_plan</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url</a:t>
            </a:r>
            <a:r>
              <a:rPr lang="en-US" dirty="0">
                <a:solidFill>
                  <a:schemeClr val="bg1"/>
                </a:solidFill>
                <a:latin typeface="Calibri" panose="020F0502020204030204" pitchFamily="34" charset="0"/>
                <a:cs typeface="Calibri" panose="020F0502020204030204" pitchFamily="34" charset="0"/>
              </a:rPr>
              <a:t>, desc, purpose, title, </a:t>
            </a:r>
            <a:r>
              <a:rPr lang="en-US" dirty="0" err="1">
                <a:solidFill>
                  <a:schemeClr val="bg1"/>
                </a:solidFill>
                <a:latin typeface="Calibri" panose="020F0502020204030204" pitchFamily="34" charset="0"/>
                <a:cs typeface="Calibri" panose="020F0502020204030204" pitchFamily="34" charset="0"/>
              </a:rPr>
              <a:t>initial_list_status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out_prncp</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out_prncp_inv</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total_pymnt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total_pymnt_inv</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total_rec_prncp</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total_rec_int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total_rec_late_fee</a:t>
            </a:r>
            <a:r>
              <a:rPr lang="en-US" dirty="0">
                <a:solidFill>
                  <a:schemeClr val="bg1"/>
                </a:solidFill>
                <a:latin typeface="Calibri" panose="020F0502020204030204" pitchFamily="34" charset="0"/>
                <a:cs typeface="Calibri" panose="020F0502020204030204" pitchFamily="34" charset="0"/>
              </a:rPr>
              <a:t> ,recoveries ,</a:t>
            </a:r>
            <a:r>
              <a:rPr lang="en-US" dirty="0" err="1">
                <a:solidFill>
                  <a:schemeClr val="bg1"/>
                </a:solidFill>
                <a:latin typeface="Calibri" panose="020F0502020204030204" pitchFamily="34" charset="0"/>
                <a:cs typeface="Calibri" panose="020F0502020204030204" pitchFamily="34" charset="0"/>
              </a:rPr>
              <a:t>collection_recovery_fee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last_pymnt_d</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last_pymnt_amnt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next_pymnt_d</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last_credit_pull_d</a:t>
            </a:r>
            <a:r>
              <a:rPr lang="en-US" dirty="0">
                <a:solidFill>
                  <a:schemeClr val="bg1"/>
                </a:solidFill>
                <a:latin typeface="Calibri" panose="020F0502020204030204" pitchFamily="34" charset="0"/>
                <a:cs typeface="Calibri" panose="020F0502020204030204" pitchFamily="34" charset="0"/>
              </a:rPr>
              <a:t> ,collections_12_mths_ex_med ,</a:t>
            </a:r>
            <a:r>
              <a:rPr lang="en-US" dirty="0" err="1">
                <a:solidFill>
                  <a:schemeClr val="bg1"/>
                </a:solidFill>
                <a:latin typeface="Calibri" panose="020F0502020204030204" pitchFamily="34" charset="0"/>
                <a:cs typeface="Calibri" panose="020F0502020204030204" pitchFamily="34" charset="0"/>
              </a:rPr>
              <a:t>mths_since_last_major_derog</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policy_code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application_type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annual_inc_joint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dti_joint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verification_status_joint</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tot_coll_amt</a:t>
            </a:r>
            <a:endParaRPr lang="en-US" dirty="0">
              <a:solidFill>
                <a:schemeClr val="bg1"/>
              </a:solidFill>
              <a:latin typeface="Calibri" panose="020F0502020204030204" pitchFamily="34" charset="0"/>
              <a:cs typeface="Calibri" panose="020F0502020204030204" pitchFamily="34" charset="0"/>
            </a:endParaRPr>
          </a:p>
          <a:p>
            <a:endParaRPr lang="en-US" dirty="0"/>
          </a:p>
        </p:txBody>
      </p:sp>
      <p:sp>
        <p:nvSpPr>
          <p:cNvPr id="19" name="TextBox 18">
            <a:extLst>
              <a:ext uri="{FF2B5EF4-FFF2-40B4-BE49-F238E27FC236}">
                <a16:creationId xmlns:a16="http://schemas.microsoft.com/office/drawing/2014/main" id="{1C033981-3859-409C-8773-93A7ACFDB101}"/>
              </a:ext>
            </a:extLst>
          </p:cNvPr>
          <p:cNvSpPr txBox="1"/>
          <p:nvPr/>
        </p:nvSpPr>
        <p:spPr>
          <a:xfrm>
            <a:off x="806168" y="1951672"/>
            <a:ext cx="11247276" cy="1477328"/>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 We have </a:t>
            </a:r>
            <a:r>
              <a:rPr lang="en-US" b="1" dirty="0">
                <a:solidFill>
                  <a:schemeClr val="bg1"/>
                </a:solidFill>
                <a:latin typeface="Calibri" panose="020F0502020204030204" pitchFamily="34" charset="0"/>
                <a:cs typeface="Calibri" panose="020F0502020204030204" pitchFamily="34" charset="0"/>
              </a:rPr>
              <a:t>74 columns </a:t>
            </a:r>
            <a:r>
              <a:rPr lang="en-US" dirty="0">
                <a:solidFill>
                  <a:schemeClr val="bg1"/>
                </a:solidFill>
                <a:latin typeface="Calibri" panose="020F0502020204030204" pitchFamily="34" charset="0"/>
                <a:cs typeface="Calibri" panose="020F0502020204030204" pitchFamily="34" charset="0"/>
              </a:rPr>
              <a:t>of data out of which </a:t>
            </a:r>
            <a:r>
              <a:rPr lang="en-US" b="1" dirty="0">
                <a:solidFill>
                  <a:schemeClr val="bg1"/>
                </a:solidFill>
                <a:latin typeface="Calibri" panose="020F0502020204030204" pitchFamily="34" charset="0"/>
                <a:cs typeface="Calibri" panose="020F0502020204030204" pitchFamily="34" charset="0"/>
              </a:rPr>
              <a:t>20 </a:t>
            </a:r>
            <a:r>
              <a:rPr lang="en-US" dirty="0">
                <a:solidFill>
                  <a:schemeClr val="bg1"/>
                </a:solidFill>
                <a:latin typeface="Calibri" panose="020F0502020204030204" pitchFamily="34" charset="0"/>
                <a:cs typeface="Calibri" panose="020F0502020204030204" pitchFamily="34" charset="0"/>
              </a:rPr>
              <a:t>are </a:t>
            </a:r>
            <a:r>
              <a:rPr lang="en-US" b="1" dirty="0">
                <a:solidFill>
                  <a:schemeClr val="bg1"/>
                </a:solidFill>
                <a:latin typeface="Calibri" panose="020F0502020204030204" pitchFamily="34" charset="0"/>
                <a:cs typeface="Calibri" panose="020F0502020204030204" pitchFamily="34" charset="0"/>
              </a:rPr>
              <a:t>Categorical Variables </a:t>
            </a:r>
            <a:r>
              <a:rPr lang="en-US" dirty="0">
                <a:solidFill>
                  <a:schemeClr val="bg1"/>
                </a:solidFill>
                <a:latin typeface="Calibri" panose="020F0502020204030204" pitchFamily="34" charset="0"/>
                <a:cs typeface="Calibri" panose="020F0502020204030204" pitchFamily="34" charset="0"/>
              </a:rPr>
              <a:t>and </a:t>
            </a:r>
            <a:r>
              <a:rPr lang="en-US" b="1" dirty="0">
                <a:solidFill>
                  <a:schemeClr val="bg1"/>
                </a:solidFill>
                <a:latin typeface="Calibri" panose="020F0502020204030204" pitchFamily="34" charset="0"/>
                <a:cs typeface="Calibri" panose="020F0502020204030204" pitchFamily="34" charset="0"/>
              </a:rPr>
              <a:t>54</a:t>
            </a:r>
            <a:r>
              <a:rPr lang="en-US" dirty="0">
                <a:solidFill>
                  <a:schemeClr val="bg1"/>
                </a:solidFill>
                <a:latin typeface="Calibri" panose="020F0502020204030204" pitchFamily="34" charset="0"/>
                <a:cs typeface="Calibri" panose="020F0502020204030204" pitchFamily="34" charset="0"/>
              </a:rPr>
              <a:t> are </a:t>
            </a:r>
            <a:r>
              <a:rPr lang="en-US" b="1" dirty="0">
                <a:solidFill>
                  <a:schemeClr val="bg1"/>
                </a:solidFill>
                <a:latin typeface="Calibri" panose="020F0502020204030204" pitchFamily="34" charset="0"/>
                <a:cs typeface="Calibri" panose="020F0502020204030204" pitchFamily="34" charset="0"/>
              </a:rPr>
              <a:t>Numeric Variables</a:t>
            </a:r>
            <a:r>
              <a:rPr lang="en-US" dirty="0">
                <a:solidFill>
                  <a:schemeClr val="bg1"/>
                </a:solidFill>
                <a:latin typeface="Calibri" panose="020F0502020204030204" pitchFamily="34" charset="0"/>
                <a:cs typeface="Calibri" panose="020F0502020204030204" pitchFamily="34" charset="0"/>
              </a:rPr>
              <a:t>.</a:t>
            </a:r>
          </a:p>
          <a:p>
            <a:r>
              <a:rPr lang="en-US" dirty="0">
                <a:solidFill>
                  <a:schemeClr val="bg1"/>
                </a:solidFill>
                <a:latin typeface="Calibri" panose="020F0502020204030204" pitchFamily="34" charset="0"/>
                <a:cs typeface="Calibri" panose="020F0502020204030204" pitchFamily="34" charset="0"/>
              </a:rPr>
              <a:t>- </a:t>
            </a:r>
            <a:r>
              <a:rPr lang="en-US" b="1" dirty="0">
                <a:solidFill>
                  <a:schemeClr val="bg1"/>
                </a:solidFill>
                <a:latin typeface="Calibri" panose="020F0502020204030204" pitchFamily="34" charset="0"/>
                <a:cs typeface="Calibri" panose="020F0502020204030204" pitchFamily="34" charset="0"/>
              </a:rPr>
              <a:t>38</a:t>
            </a:r>
            <a:r>
              <a:rPr lang="en-US" dirty="0">
                <a:solidFill>
                  <a:schemeClr val="bg1"/>
                </a:solidFill>
                <a:latin typeface="Calibri" panose="020F0502020204030204" pitchFamily="34" charset="0"/>
                <a:cs typeface="Calibri" panose="020F0502020204030204" pitchFamily="34" charset="0"/>
              </a:rPr>
              <a:t> of </a:t>
            </a:r>
            <a:r>
              <a:rPr lang="en-US" b="1" dirty="0">
                <a:solidFill>
                  <a:schemeClr val="bg1"/>
                </a:solidFill>
                <a:latin typeface="Calibri" panose="020F0502020204030204" pitchFamily="34" charset="0"/>
                <a:cs typeface="Calibri" panose="020F0502020204030204" pitchFamily="34" charset="0"/>
              </a:rPr>
              <a:t>74 columns </a:t>
            </a:r>
            <a:r>
              <a:rPr lang="en-US" dirty="0">
                <a:solidFill>
                  <a:schemeClr val="bg1"/>
                </a:solidFill>
                <a:latin typeface="Calibri" panose="020F0502020204030204" pitchFamily="34" charset="0"/>
                <a:cs typeface="Calibri" panose="020F0502020204030204" pitchFamily="34" charset="0"/>
              </a:rPr>
              <a:t>allow </a:t>
            </a:r>
            <a:r>
              <a:rPr lang="en-US" b="1" dirty="0">
                <a:solidFill>
                  <a:schemeClr val="bg1"/>
                </a:solidFill>
                <a:latin typeface="Calibri" panose="020F0502020204030204" pitchFamily="34" charset="0"/>
                <a:cs typeface="Calibri" panose="020F0502020204030204" pitchFamily="34" charset="0"/>
              </a:rPr>
              <a:t>NULL values</a:t>
            </a:r>
            <a:r>
              <a:rPr lang="en-US" dirty="0">
                <a:solidFill>
                  <a:schemeClr val="bg1"/>
                </a:solidFill>
                <a:latin typeface="Calibri" panose="020F0502020204030204" pitchFamily="34" charset="0"/>
                <a:cs typeface="Calibri" panose="020F0502020204030204" pitchFamily="34" charset="0"/>
              </a:rPr>
              <a:t>.</a:t>
            </a:r>
          </a:p>
          <a:p>
            <a:r>
              <a:rPr lang="en-US" dirty="0">
                <a:solidFill>
                  <a:schemeClr val="bg1"/>
                </a:solidFill>
                <a:latin typeface="Calibri" panose="020F0502020204030204" pitchFamily="34" charset="0"/>
                <a:cs typeface="Calibri" panose="020F0502020204030204" pitchFamily="34" charset="0"/>
              </a:rPr>
              <a:t>- Most </a:t>
            </a:r>
            <a:r>
              <a:rPr lang="en-US" b="1" dirty="0">
                <a:solidFill>
                  <a:schemeClr val="bg1"/>
                </a:solidFill>
                <a:latin typeface="Calibri" panose="020F0502020204030204" pitchFamily="34" charset="0"/>
                <a:cs typeface="Calibri" panose="020F0502020204030204" pitchFamily="34" charset="0"/>
              </a:rPr>
              <a:t>Categorical Variables </a:t>
            </a:r>
            <a:r>
              <a:rPr lang="en-US" dirty="0">
                <a:solidFill>
                  <a:schemeClr val="bg1"/>
                </a:solidFill>
                <a:latin typeface="Calibri" panose="020F0502020204030204" pitchFamily="34" charset="0"/>
                <a:cs typeface="Calibri" panose="020F0502020204030204" pitchFamily="34" charset="0"/>
              </a:rPr>
              <a:t>are </a:t>
            </a:r>
            <a:r>
              <a:rPr lang="en-US" b="1" dirty="0">
                <a:solidFill>
                  <a:schemeClr val="bg1"/>
                </a:solidFill>
                <a:latin typeface="Calibri" panose="020F0502020204030204" pitchFamily="34" charset="0"/>
                <a:cs typeface="Calibri" panose="020F0502020204030204" pitchFamily="34" charset="0"/>
              </a:rPr>
              <a:t>Text (Descriptions) </a:t>
            </a:r>
            <a:r>
              <a:rPr lang="en-US" dirty="0">
                <a:solidFill>
                  <a:schemeClr val="bg1"/>
                </a:solidFill>
                <a:latin typeface="Calibri" panose="020F0502020204030204" pitchFamily="34" charset="0"/>
                <a:cs typeface="Calibri" panose="020F0502020204030204" pitchFamily="34" charset="0"/>
              </a:rPr>
              <a:t>whereas the others are </a:t>
            </a:r>
            <a:r>
              <a:rPr lang="en-US" b="1" dirty="0">
                <a:solidFill>
                  <a:schemeClr val="bg1"/>
                </a:solidFill>
                <a:latin typeface="Calibri" panose="020F0502020204030204" pitchFamily="34" charset="0"/>
                <a:cs typeface="Calibri" panose="020F0502020204030204" pitchFamily="34" charset="0"/>
              </a:rPr>
              <a:t>Date (Days of Week, Months).</a:t>
            </a:r>
          </a:p>
          <a:p>
            <a:r>
              <a:rPr lang="en-US" dirty="0">
                <a:solidFill>
                  <a:schemeClr val="bg1"/>
                </a:solidFill>
                <a:latin typeface="Calibri" panose="020F0502020204030204" pitchFamily="34" charset="0"/>
                <a:cs typeface="Calibri" panose="020F0502020204030204" pitchFamily="34" charset="0"/>
              </a:rPr>
              <a:t>- Some </a:t>
            </a:r>
            <a:r>
              <a:rPr lang="en-US" b="1" dirty="0">
                <a:solidFill>
                  <a:schemeClr val="bg1"/>
                </a:solidFill>
                <a:latin typeface="Calibri" panose="020F0502020204030204" pitchFamily="34" charset="0"/>
                <a:cs typeface="Calibri" panose="020F0502020204030204" pitchFamily="34" charset="0"/>
              </a:rPr>
              <a:t>Numeric Variables </a:t>
            </a:r>
            <a:r>
              <a:rPr lang="en-US" dirty="0">
                <a:solidFill>
                  <a:schemeClr val="bg1"/>
                </a:solidFill>
                <a:latin typeface="Calibri" panose="020F0502020204030204" pitchFamily="34" charset="0"/>
                <a:cs typeface="Calibri" panose="020F0502020204030204" pitchFamily="34" charset="0"/>
              </a:rPr>
              <a:t>are </a:t>
            </a:r>
            <a:r>
              <a:rPr lang="en-US" b="1" dirty="0">
                <a:solidFill>
                  <a:schemeClr val="bg1"/>
                </a:solidFill>
                <a:latin typeface="Calibri" panose="020F0502020204030204" pitchFamily="34" charset="0"/>
                <a:cs typeface="Calibri" panose="020F0502020204030204" pitchFamily="34" charset="0"/>
              </a:rPr>
              <a:t>derived based </a:t>
            </a:r>
            <a:r>
              <a:rPr lang="en-US" dirty="0">
                <a:solidFill>
                  <a:schemeClr val="bg1"/>
                </a:solidFill>
                <a:latin typeface="Calibri" panose="020F0502020204030204" pitchFamily="34" charset="0"/>
                <a:cs typeface="Calibri" panose="020F0502020204030204" pitchFamily="34" charset="0"/>
              </a:rPr>
              <a:t>on the values of </a:t>
            </a:r>
            <a:r>
              <a:rPr lang="en-US" b="1" dirty="0">
                <a:solidFill>
                  <a:schemeClr val="bg1"/>
                </a:solidFill>
                <a:latin typeface="Calibri" panose="020F0502020204030204" pitchFamily="34" charset="0"/>
                <a:cs typeface="Calibri" panose="020F0502020204030204" pitchFamily="34" charset="0"/>
              </a:rPr>
              <a:t>Other Numeric Variables.</a:t>
            </a:r>
          </a:p>
          <a:p>
            <a:endParaRPr lang="en-US" dirty="0">
              <a:latin typeface="Calibri" panose="020F0502020204030204" pitchFamily="34" charset="0"/>
              <a:cs typeface="Calibri" panose="020F0502020204030204" pitchFamily="34" charset="0"/>
            </a:endParaRPr>
          </a:p>
        </p:txBody>
      </p:sp>
      <p:pic>
        <p:nvPicPr>
          <p:cNvPr id="4" name="Recorded Sound">
            <a:hlinkClick r:id="" action="ppaction://media"/>
            <a:extLst>
              <a:ext uri="{FF2B5EF4-FFF2-40B4-BE49-F238E27FC236}">
                <a16:creationId xmlns:a16="http://schemas.microsoft.com/office/drawing/2014/main" id="{D77B4D39-C597-4370-98E9-2C4DCCDE8D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55864" y="0"/>
            <a:ext cx="406400" cy="406400"/>
          </a:xfrm>
          <a:prstGeom prst="rect">
            <a:avLst/>
          </a:prstGeom>
        </p:spPr>
      </p:pic>
    </p:spTree>
    <p:extLst>
      <p:ext uri="{BB962C8B-B14F-4D97-AF65-F5344CB8AC3E}">
        <p14:creationId xmlns:p14="http://schemas.microsoft.com/office/powerpoint/2010/main" val="3327019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normAutofit/>
          </a:bodyPr>
          <a:lstStyle/>
          <a:p>
            <a:r>
              <a:rPr lang="en-US" dirty="0"/>
              <a:t>DISTRIBUTION OF LOAN AMOUNT</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9" name="TextBox 8">
            <a:extLst>
              <a:ext uri="{FF2B5EF4-FFF2-40B4-BE49-F238E27FC236}">
                <a16:creationId xmlns:a16="http://schemas.microsoft.com/office/drawing/2014/main" id="{A3579327-BB3D-4813-916E-C5FEEB69CBF9}"/>
              </a:ext>
            </a:extLst>
          </p:cNvPr>
          <p:cNvSpPr txBox="1"/>
          <p:nvPr/>
        </p:nvSpPr>
        <p:spPr>
          <a:xfrm>
            <a:off x="8559150" y="1997839"/>
            <a:ext cx="3323208" cy="3477875"/>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As per the Frequency Distribution of the Load amount large count increase from $10,000 to $20,000</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For Amount Distribution the median value lies between $</a:t>
            </a:r>
            <a:r>
              <a:rPr lang="en-US" sz="2000" b="1">
                <a:latin typeface="Calibri" panose="020F0502020204030204" pitchFamily="34" charset="0"/>
                <a:cs typeface="Calibri" panose="020F0502020204030204" pitchFamily="34" charset="0"/>
              </a:rPr>
              <a:t>10,000</a:t>
            </a:r>
            <a:r>
              <a:rPr lang="en-US" sz="2000" b="1" dirty="0">
                <a:latin typeface="Calibri" panose="020F0502020204030204" pitchFamily="34" charset="0"/>
                <a:cs typeface="Calibri" panose="020F0502020204030204" pitchFamily="34" charset="0"/>
              </a:rPr>
              <a:t> to $15,000 and has more distribution for amount $10,000</a:t>
            </a:r>
          </a:p>
        </p:txBody>
      </p:sp>
      <p:pic>
        <p:nvPicPr>
          <p:cNvPr id="1026" name="Picture 2">
            <a:extLst>
              <a:ext uri="{FF2B5EF4-FFF2-40B4-BE49-F238E27FC236}">
                <a16:creationId xmlns:a16="http://schemas.microsoft.com/office/drawing/2014/main" id="{5AA191EC-5F7B-4AFB-B231-0AFB4BB18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42" y="1809454"/>
            <a:ext cx="7894291" cy="4428614"/>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CF3F79EC-4164-4F4B-AC6C-1ED4BCE508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7400" y="6184195"/>
            <a:ext cx="406400" cy="406400"/>
          </a:xfrm>
          <a:prstGeom prst="rect">
            <a:avLst/>
          </a:prstGeom>
        </p:spPr>
      </p:pic>
    </p:spTree>
    <p:extLst>
      <p:ext uri="{BB962C8B-B14F-4D97-AF65-F5344CB8AC3E}">
        <p14:creationId xmlns:p14="http://schemas.microsoft.com/office/powerpoint/2010/main" val="3426291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DISTRIBUTION OF INTEREST RATE</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9" name="TextBox 8">
            <a:extLst>
              <a:ext uri="{FF2B5EF4-FFF2-40B4-BE49-F238E27FC236}">
                <a16:creationId xmlns:a16="http://schemas.microsoft.com/office/drawing/2014/main" id="{A3579327-BB3D-4813-916E-C5FEEB69CBF9}"/>
              </a:ext>
            </a:extLst>
          </p:cNvPr>
          <p:cNvSpPr txBox="1"/>
          <p:nvPr/>
        </p:nvSpPr>
        <p:spPr>
          <a:xfrm>
            <a:off x="8582963" y="1997839"/>
            <a:ext cx="3323208" cy="2246769"/>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The Log Distribution Of the Int Rate is high between 2.50 to 2.75</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For Normal distribution  Int Rate has a </a:t>
            </a:r>
            <a:r>
              <a:rPr lang="en-US" sz="2000" b="1">
                <a:latin typeface="Calibri" panose="020F0502020204030204" pitchFamily="34" charset="0"/>
                <a:cs typeface="Calibri" panose="020F0502020204030204" pitchFamily="34" charset="0"/>
              </a:rPr>
              <a:t>widespread</a:t>
            </a:r>
            <a:r>
              <a:rPr lang="en-US" sz="2000" b="1" dirty="0">
                <a:latin typeface="Calibri" panose="020F0502020204030204" pitchFamily="34" charset="0"/>
                <a:cs typeface="Calibri" panose="020F0502020204030204" pitchFamily="34" charset="0"/>
              </a:rPr>
              <a:t>, with mean value 13.25 &amp; SD of 4.38</a:t>
            </a:r>
          </a:p>
        </p:txBody>
      </p:sp>
      <p:pic>
        <p:nvPicPr>
          <p:cNvPr id="2052" name="Picture 4">
            <a:extLst>
              <a:ext uri="{FF2B5EF4-FFF2-40B4-BE49-F238E27FC236}">
                <a16:creationId xmlns:a16="http://schemas.microsoft.com/office/drawing/2014/main" id="{AC5634FA-9DA0-477C-8975-92E46B22A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03" y="1587500"/>
            <a:ext cx="7396728" cy="4905375"/>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216D7DC3-1A2B-4FED-8E03-0058A58BF1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55010" y="6154264"/>
            <a:ext cx="406400" cy="406400"/>
          </a:xfrm>
          <a:prstGeom prst="rect">
            <a:avLst/>
          </a:prstGeom>
        </p:spPr>
      </p:pic>
    </p:spTree>
    <p:extLst>
      <p:ext uri="{BB962C8B-B14F-4D97-AF65-F5344CB8AC3E}">
        <p14:creationId xmlns:p14="http://schemas.microsoft.com/office/powerpoint/2010/main" val="3617695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MISSING DATA</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8" name="Picture 7" descr="A screenshot of a cell phone&#10;&#10;Description automatically generated">
            <a:extLst>
              <a:ext uri="{FF2B5EF4-FFF2-40B4-BE49-F238E27FC236}">
                <a16:creationId xmlns:a16="http://schemas.microsoft.com/office/drawing/2014/main" id="{363C68E8-020D-46EF-A620-09F7D6BB0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57873"/>
            <a:ext cx="8692660" cy="4317029"/>
          </a:xfrm>
          <a:prstGeom prst="rect">
            <a:avLst/>
          </a:prstGeom>
        </p:spPr>
      </p:pic>
      <p:sp>
        <p:nvSpPr>
          <p:cNvPr id="7" name="TextBox 6">
            <a:extLst>
              <a:ext uri="{FF2B5EF4-FFF2-40B4-BE49-F238E27FC236}">
                <a16:creationId xmlns:a16="http://schemas.microsoft.com/office/drawing/2014/main" id="{FED01C8A-3DB1-482E-BAD1-7CEACF265707}"/>
              </a:ext>
            </a:extLst>
          </p:cNvPr>
          <p:cNvSpPr txBox="1"/>
          <p:nvPr/>
        </p:nvSpPr>
        <p:spPr>
          <a:xfrm>
            <a:off x="8768377" y="1857873"/>
            <a:ext cx="3323208" cy="1938992"/>
          </a:xfrm>
          <a:prstGeom prst="rect">
            <a:avLst/>
          </a:prstGeom>
          <a:noFill/>
          <a:ln>
            <a:solidFill>
              <a:schemeClr val="bg1"/>
            </a:solidFill>
          </a:ln>
        </p:spPr>
        <p:txBody>
          <a:bodyPr wrap="square" rtlCol="0">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b="1" dirty="0">
                <a:latin typeface="Calibri" panose="020F0502020204030204" pitchFamily="34" charset="0"/>
                <a:cs typeface="Calibri" panose="020F0502020204030204" pitchFamily="34" charset="0"/>
              </a:rPr>
              <a:t>17,998,490 values are missing in the dataset</a:t>
            </a:r>
          </a:p>
          <a:p>
            <a:pPr marL="342900" indent="-342900" eaLnBrk="0" fontAlgn="base" hangingPunct="0">
              <a:spcBef>
                <a:spcPct val="0"/>
              </a:spcBef>
              <a:spcAft>
                <a:spcPct val="0"/>
              </a:spcAft>
              <a:buFont typeface="Arial" panose="020B0604020202020204" pitchFamily="34" charset="0"/>
              <a:buChar char="•"/>
            </a:pPr>
            <a:r>
              <a:rPr lang="en-US" altLang="en-US" sz="2000" b="1" dirty="0">
                <a:latin typeface="Calibri" panose="020F0502020204030204" pitchFamily="34" charset="0"/>
                <a:cs typeface="Calibri" panose="020F0502020204030204" pitchFamily="34" charset="0"/>
              </a:rPr>
              <a:t> The total percentage of missing values in data set is 27.41%</a:t>
            </a:r>
          </a:p>
          <a:p>
            <a:pPr marL="342900" lvl="0" indent="-342900" eaLnBrk="0" fontAlgn="base" hangingPunct="0">
              <a:spcBef>
                <a:spcPct val="0"/>
              </a:spcBef>
              <a:spcAft>
                <a:spcPct val="0"/>
              </a:spcAft>
              <a:buFont typeface="Arial" panose="020B0604020202020204" pitchFamily="34" charset="0"/>
              <a:buChar char="•"/>
            </a:pPr>
            <a:endParaRPr lang="en-US" altLang="en-US" sz="2000" b="1" dirty="0">
              <a:latin typeface="Calibri" panose="020F0502020204030204" pitchFamily="34" charset="0"/>
              <a:cs typeface="Calibri" panose="020F0502020204030204" pitchFamily="34" charset="0"/>
            </a:endParaRPr>
          </a:p>
        </p:txBody>
      </p:sp>
      <p:sp>
        <p:nvSpPr>
          <p:cNvPr id="4" name="Rectangle 1">
            <a:extLst>
              <a:ext uri="{FF2B5EF4-FFF2-40B4-BE49-F238E27FC236}">
                <a16:creationId xmlns:a16="http://schemas.microsoft.com/office/drawing/2014/main" id="{EA7FAF87-FFD4-4526-BC51-05DCD0EBF11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05091B5-BB5F-4B05-BB8E-F9A66120227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Recorded Sound">
            <a:hlinkClick r:id="" action="ppaction://media"/>
            <a:extLst>
              <a:ext uri="{FF2B5EF4-FFF2-40B4-BE49-F238E27FC236}">
                <a16:creationId xmlns:a16="http://schemas.microsoft.com/office/drawing/2014/main" id="{6901DDA9-9896-469B-B1FA-1E90CE7DEA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71737" y="6174902"/>
            <a:ext cx="406400" cy="406400"/>
          </a:xfrm>
          <a:prstGeom prst="rect">
            <a:avLst/>
          </a:prstGeom>
        </p:spPr>
      </p:pic>
    </p:spTree>
    <p:extLst>
      <p:ext uri="{BB962C8B-B14F-4D97-AF65-F5344CB8AC3E}">
        <p14:creationId xmlns:p14="http://schemas.microsoft.com/office/powerpoint/2010/main" val="1238658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2577CC7A96CB4EB14BE5474DC369BA" ma:contentTypeVersion="4" ma:contentTypeDescription="Create a new document." ma:contentTypeScope="" ma:versionID="bbd9f33800ababca1e6dec8bef5167d0">
  <xsd:schema xmlns:xsd="http://www.w3.org/2001/XMLSchema" xmlns:xs="http://www.w3.org/2001/XMLSchema" xmlns:p="http://schemas.microsoft.com/office/2006/metadata/properties" xmlns:ns2="2b978001-9f41-4c5b-84cf-738b9e5f15e5" xmlns:ns3="9f3d11e9-5638-45b5-88f5-0f379fa3ca64" targetNamespace="http://schemas.microsoft.com/office/2006/metadata/properties" ma:root="true" ma:fieldsID="4d55713381bc175d0a107bf3ed90c584" ns2:_="" ns3:_="">
    <xsd:import namespace="2b978001-9f41-4c5b-84cf-738b9e5f15e5"/>
    <xsd:import namespace="9f3d11e9-5638-45b5-88f5-0f379fa3ca6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78001-9f41-4c5b-84cf-738b9e5f15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3d11e9-5638-45b5-88f5-0f379fa3ca6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b978001-9f41-4c5b-84cf-738b9e5f15e5">
      <UserInfo>
        <DisplayName>Tawde,Apurva</DisplayName>
        <AccountId>12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BA33AA-181C-4AC8-BF58-E465B00773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978001-9f41-4c5b-84cf-738b9e5f15e5"/>
    <ds:schemaRef ds:uri="9f3d11e9-5638-45b5-88f5-0f379fa3ca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1946EF-A3EA-4ECB-8D9A-56C36FFF4075}">
  <ds:schemaRefs>
    <ds:schemaRef ds:uri="http://schemas.microsoft.com/office/2006/documentManagement/types"/>
    <ds:schemaRef ds:uri="http://purl.org/dc/elements/1.1/"/>
    <ds:schemaRef ds:uri="http://schemas.microsoft.com/office/2006/metadata/properties"/>
    <ds:schemaRef ds:uri="2b978001-9f41-4c5b-84cf-738b9e5f15e5"/>
    <ds:schemaRef ds:uri="9f3d11e9-5638-45b5-88f5-0f379fa3ca64"/>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0</TotalTime>
  <Words>2109</Words>
  <Application>Microsoft Office PowerPoint</Application>
  <PresentationFormat>Widescreen</PresentationFormat>
  <Paragraphs>177</Paragraphs>
  <Slides>22</Slides>
  <Notes>22</Notes>
  <HiddenSlides>0</HiddenSlides>
  <MMClips>22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Aharoni</vt:lpstr>
      <vt:lpstr>Arial</vt:lpstr>
      <vt:lpstr>Arial </vt:lpstr>
      <vt:lpstr>Calibri</vt:lpstr>
      <vt:lpstr>Gill Sans MT</vt:lpstr>
      <vt:lpstr>Montserrat Alternates Light</vt:lpstr>
      <vt:lpstr>Wingdings</vt:lpstr>
      <vt:lpstr>Office Theme</vt:lpstr>
      <vt:lpstr>LENDING CLUB  MIS 636-901 </vt:lpstr>
      <vt:lpstr>Lending Club</vt:lpstr>
      <vt:lpstr>BUSINESS PROBLEMS</vt:lpstr>
      <vt:lpstr>BUSINESS GOALS</vt:lpstr>
      <vt:lpstr>KEY TAKEAWAY FROM CLIENTS</vt:lpstr>
      <vt:lpstr>DATA EXPLORATION</vt:lpstr>
      <vt:lpstr>DISTRIBUTION OF LOAN AMOUNT</vt:lpstr>
      <vt:lpstr>DISTRIBUTION OF INTEREST RATE</vt:lpstr>
      <vt:lpstr>MISSING DATA</vt:lpstr>
      <vt:lpstr>CORRELATION PLOT</vt:lpstr>
      <vt:lpstr>DATA CLEANING</vt:lpstr>
      <vt:lpstr>FEATURE ENGINEERING</vt:lpstr>
      <vt:lpstr>FEATURE SELECTION USING LASSO</vt:lpstr>
      <vt:lpstr>LINEAR REGRESSION</vt:lpstr>
      <vt:lpstr>RESIDUALS &amp; MAPE After 5-fold Cross Validation</vt:lpstr>
      <vt:lpstr>RANDOM FOREST</vt:lpstr>
      <vt:lpstr>Random Forest With Necessary Parameter</vt:lpstr>
      <vt:lpstr>Random Forest With Most Important Features</vt:lpstr>
      <vt:lpstr>Random Search [Grid] With Cross Validation</vt:lpstr>
      <vt:lpstr>Prediction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2019-12-07T21:52:39Z</dcterms:created>
  <dcterms:modified xsi:type="dcterms:W3CDTF">2019-12-08T23:06:01Z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0x010100372577CC7A96CB4EB14BE5474DC369BA</vt:lpwstr>
  </property>
</Properties>
</file>